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63" r:id="rId3"/>
    <p:sldId id="268" r:id="rId4"/>
    <p:sldId id="269" r:id="rId5"/>
    <p:sldId id="267" r:id="rId6"/>
    <p:sldId id="270" r:id="rId7"/>
    <p:sldId id="276" r:id="rId8"/>
    <p:sldId id="277" r:id="rId9"/>
    <p:sldId id="278" r:id="rId10"/>
    <p:sldId id="279" r:id="rId11"/>
    <p:sldId id="280" r:id="rId12"/>
    <p:sldId id="282" r:id="rId13"/>
    <p:sldId id="283" r:id="rId14"/>
    <p:sldId id="281" r:id="rId15"/>
    <p:sldId id="264" r:id="rId16"/>
    <p:sldId id="284" r:id="rId17"/>
    <p:sldId id="285" r:id="rId18"/>
    <p:sldId id="257" r:id="rId19"/>
    <p:sldId id="266" r:id="rId20"/>
    <p:sldId id="271" r:id="rId21"/>
    <p:sldId id="273" r:id="rId22"/>
    <p:sldId id="265" r:id="rId23"/>
    <p:sldId id="274" r:id="rId24"/>
    <p:sldId id="275" r:id="rId25"/>
    <p:sldId id="272" r:id="rId26"/>
    <p:sldId id="262" r:id="rId27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7E6"/>
          </a:solidFill>
        </a:fill>
      </a:tcStyle>
    </a:wholeTbl>
    <a:band2H>
      <a:tcTxStyle/>
      <a:tcStyle>
        <a:tcBdr/>
        <a:fill>
          <a:solidFill>
            <a:srgbClr val="E7ECF3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AE2CD"/>
          </a:solidFill>
        </a:fill>
      </a:tcStyle>
    </a:wholeTbl>
    <a:band2H>
      <a:tcTxStyle/>
      <a:tcStyle>
        <a:tcBdr/>
        <a:fill>
          <a:solidFill>
            <a:srgbClr val="ED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CCCCC"/>
          </a:solidFill>
        </a:fill>
      </a:tcStyle>
    </a:wholeTbl>
    <a:band2H>
      <a:tcTxStyle/>
      <a:tcStyle>
        <a:tcBdr/>
        <a:fill>
          <a:solidFill>
            <a:srgbClr val="EEE7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Arial"/>
      </a:defRPr>
    </a:lvl1pPr>
    <a:lvl2pPr indent="228600" latinLnBrk="0">
      <a:defRPr sz="1200">
        <a:latin typeface="+mj-lt"/>
        <a:ea typeface="+mj-ea"/>
        <a:cs typeface="+mj-cs"/>
        <a:sym typeface="Arial"/>
      </a:defRPr>
    </a:lvl2pPr>
    <a:lvl3pPr indent="457200" latinLnBrk="0">
      <a:defRPr sz="1200">
        <a:latin typeface="+mj-lt"/>
        <a:ea typeface="+mj-ea"/>
        <a:cs typeface="+mj-cs"/>
        <a:sym typeface="Arial"/>
      </a:defRPr>
    </a:lvl3pPr>
    <a:lvl4pPr indent="685800" latinLnBrk="0">
      <a:defRPr sz="1200">
        <a:latin typeface="+mj-lt"/>
        <a:ea typeface="+mj-ea"/>
        <a:cs typeface="+mj-cs"/>
        <a:sym typeface="Arial"/>
      </a:defRPr>
    </a:lvl4pPr>
    <a:lvl5pPr indent="914400" latinLnBrk="0">
      <a:defRPr sz="1200">
        <a:latin typeface="+mj-lt"/>
        <a:ea typeface="+mj-ea"/>
        <a:cs typeface="+mj-cs"/>
        <a:sym typeface="Arial"/>
      </a:defRPr>
    </a:lvl5pPr>
    <a:lvl6pPr indent="1143000" latinLnBrk="0">
      <a:defRPr sz="1200">
        <a:latin typeface="+mj-lt"/>
        <a:ea typeface="+mj-ea"/>
        <a:cs typeface="+mj-cs"/>
        <a:sym typeface="Arial"/>
      </a:defRPr>
    </a:lvl6pPr>
    <a:lvl7pPr indent="1371600" latinLnBrk="0">
      <a:defRPr sz="1200">
        <a:latin typeface="+mj-lt"/>
        <a:ea typeface="+mj-ea"/>
        <a:cs typeface="+mj-cs"/>
        <a:sym typeface="Arial"/>
      </a:defRPr>
    </a:lvl7pPr>
    <a:lvl8pPr indent="1600200" latinLnBrk="0">
      <a:defRPr sz="1200">
        <a:latin typeface="+mj-lt"/>
        <a:ea typeface="+mj-ea"/>
        <a:cs typeface="+mj-cs"/>
        <a:sym typeface="Arial"/>
      </a:defRPr>
    </a:lvl8pPr>
    <a:lvl9pPr indent="1828800" latinLnBrk="0">
      <a:defRPr sz="12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o del título"/>
          <p:cNvSpPr txBox="1">
            <a:spLocks noGrp="1"/>
          </p:cNvSpPr>
          <p:nvPr>
            <p:ph type="title"/>
          </p:nvPr>
        </p:nvSpPr>
        <p:spPr>
          <a:xfrm>
            <a:off x="3012325" y="2960548"/>
            <a:ext cx="5445901" cy="2405702"/>
          </a:xfrm>
          <a:prstGeom prst="rect">
            <a:avLst/>
          </a:prstGeom>
        </p:spPr>
        <p:txBody>
          <a:bodyPr/>
          <a:lstStyle>
            <a:lvl1pPr algn="r">
              <a:defRPr sz="4800"/>
            </a:lvl1pPr>
          </a:lstStyle>
          <a:p>
            <a:r>
              <a:t>Texto del título</a:t>
            </a:r>
          </a:p>
        </p:txBody>
      </p:sp>
      <p:sp>
        <p:nvSpPr>
          <p:cNvPr id="15" name="Shape 10"/>
          <p:cNvSpPr/>
          <p:nvPr/>
        </p:nvSpPr>
        <p:spPr>
          <a:xfrm>
            <a:off x="6208124" y="5619450"/>
            <a:ext cx="2250002" cy="137701"/>
          </a:xfrm>
          <a:prstGeom prst="rect">
            <a:avLst/>
          </a:prstGeom>
          <a:solidFill>
            <a:srgbClr val="2B478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6" name="Shape 46"/>
          <p:cNvSpPr/>
          <p:nvPr/>
        </p:nvSpPr>
        <p:spPr>
          <a:xfrm>
            <a:off x="-3" y="6720299"/>
            <a:ext cx="9144001" cy="137701"/>
          </a:xfrm>
          <a:prstGeom prst="rect">
            <a:avLst/>
          </a:prstGeom>
          <a:solidFill>
            <a:srgbClr val="2B478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7" name="Straight Connector 4"/>
          <p:cNvSpPr/>
          <p:nvPr/>
        </p:nvSpPr>
        <p:spPr>
          <a:xfrm flipH="1">
            <a:off x="1845733" y="135464"/>
            <a:ext cx="2" cy="1512003"/>
          </a:xfrm>
          <a:prstGeom prst="line">
            <a:avLst/>
          </a:prstGeom>
          <a:ln>
            <a:solidFill>
              <a:srgbClr val="0066C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18" name="logo-university-computing.png" descr="logo-university-computi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1450" y="79179"/>
            <a:ext cx="5726618" cy="1624574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+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6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691200" y="1473315"/>
            <a:ext cx="3767400" cy="5094586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7" name="Shape 29"/>
          <p:cNvSpPr txBox="1">
            <a:spLocks noGrp="1"/>
          </p:cNvSpPr>
          <p:nvPr>
            <p:ph type="body" sz="half" idx="13"/>
          </p:nvPr>
        </p:nvSpPr>
        <p:spPr>
          <a:xfrm>
            <a:off x="4685500" y="1473313"/>
            <a:ext cx="3767400" cy="509458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8" name="Shape 30"/>
          <p:cNvSpPr/>
          <p:nvPr/>
        </p:nvSpPr>
        <p:spPr>
          <a:xfrm>
            <a:off x="813270" y="1121626"/>
            <a:ext cx="1533603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39" name="Shape 31"/>
          <p:cNvSpPr/>
          <p:nvPr/>
        </p:nvSpPr>
        <p:spPr>
          <a:xfrm>
            <a:off x="-1" y="0"/>
            <a:ext cx="137701" cy="6858000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40" name="Imagen 7" descr="Imagen 7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417111" y="6139831"/>
            <a:ext cx="544555" cy="544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41" name="Logo_University_458x458.png" descr="Logo_University_458x458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402974" y="6128796"/>
            <a:ext cx="547426" cy="547427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48"/>
          <p:cNvSpPr/>
          <p:nvPr/>
        </p:nvSpPr>
        <p:spPr>
          <a:xfrm>
            <a:off x="-3" y="6720299"/>
            <a:ext cx="9144001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77" name="Imagen 3" descr="Imagen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379011" y="5999874"/>
            <a:ext cx="544555" cy="544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78" name="Logo_University_458x458.png" descr="Logo_University_458x458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377574" y="5998438"/>
            <a:ext cx="547426" cy="547426"/>
          </a:xfrm>
          <a:prstGeom prst="rect">
            <a:avLst/>
          </a:prstGeom>
          <a:ln w="12700">
            <a:miter lim="400000"/>
          </a:ln>
        </p:spPr>
      </p:pic>
      <p:sp>
        <p:nvSpPr>
          <p:cNvPr id="7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5"/>
          <p:cNvSpPr/>
          <p:nvPr/>
        </p:nvSpPr>
        <p:spPr>
          <a:xfrm>
            <a:off x="-1" y="0"/>
            <a:ext cx="137701" cy="6858000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3" name="Shape 30"/>
          <p:cNvSpPr/>
          <p:nvPr/>
        </p:nvSpPr>
        <p:spPr>
          <a:xfrm>
            <a:off x="813270" y="1121626"/>
            <a:ext cx="1533603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4" name="Logo_University_458x458.png" descr="Logo_University_458x458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8402974" y="6128796"/>
            <a:ext cx="547426" cy="547427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Nivel de texto 1…"/>
          <p:cNvSpPr txBox="1">
            <a:spLocks noGrp="1"/>
          </p:cNvSpPr>
          <p:nvPr>
            <p:ph type="body" idx="1"/>
          </p:nvPr>
        </p:nvSpPr>
        <p:spPr>
          <a:xfrm>
            <a:off x="691200" y="1473315"/>
            <a:ext cx="7761600" cy="49702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3" tIns="91423" rIns="91423" bIns="91423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6" name="Texto del título"/>
          <p:cNvSpPr txBox="1">
            <a:spLocks noGrp="1"/>
          </p:cNvSpPr>
          <p:nvPr>
            <p:ph type="title"/>
          </p:nvPr>
        </p:nvSpPr>
        <p:spPr>
          <a:xfrm>
            <a:off x="691200" y="249738"/>
            <a:ext cx="7761600" cy="657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3" tIns="91423" rIns="91423" bIns="91423" anchor="b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7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6279546" y="6224224"/>
            <a:ext cx="273654" cy="26425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Pct val="100000"/>
        <a:buFont typeface="Montserrat Regular"/>
        <a:buChar char="▣"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Pct val="100000"/>
        <a:buFont typeface="Montserrat Regular"/>
        <a:buChar char="□"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53"/>
          <p:cNvSpPr txBox="1">
            <a:spLocks noGrp="1"/>
          </p:cNvSpPr>
          <p:nvPr>
            <p:ph type="title"/>
          </p:nvPr>
        </p:nvSpPr>
        <p:spPr>
          <a:xfrm>
            <a:off x="3012324" y="2960548"/>
            <a:ext cx="5445902" cy="2405702"/>
          </a:xfrm>
          <a:prstGeom prst="rect">
            <a:avLst/>
          </a:prstGeom>
        </p:spPr>
        <p:txBody>
          <a:bodyPr>
            <a:normAutofit/>
          </a:bodyPr>
          <a:lstStyle>
            <a:lvl1pPr defTabSz="704087">
              <a:defRPr sz="36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s-ES" dirty="0" smtClean="0"/>
              <a:t>Networking.2</a:t>
            </a:r>
            <a:br>
              <a:rPr lang="es-ES" dirty="0" smtClean="0"/>
            </a:br>
            <a:r>
              <a:rPr lang="es-ES" dirty="0" smtClean="0"/>
              <a:t>Redes y </a:t>
            </a:r>
            <a:r>
              <a:rPr lang="es-ES" dirty="0" err="1" smtClean="0"/>
              <a:t>Topologia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Rendimiento</a:t>
            </a:r>
            <a:r>
              <a:rPr lang="en-US" dirty="0" smtClean="0"/>
              <a:t> de </a:t>
            </a:r>
            <a:r>
              <a:rPr lang="en-US" dirty="0" err="1" smtClean="0"/>
              <a:t>Redes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660320" cy="5094586"/>
          </a:xfrm>
        </p:spPr>
        <p:txBody>
          <a:bodyPr>
            <a:normAutofit/>
          </a:bodyPr>
          <a:lstStyle/>
          <a:p>
            <a:r>
              <a:rPr lang="es-ES" sz="2000" dirty="0" smtClean="0"/>
              <a:t>ALOHA: </a:t>
            </a:r>
            <a:r>
              <a:rPr lang="es-ES" sz="2000" dirty="0" err="1" smtClean="0"/>
              <a:t>Smax</a:t>
            </a:r>
            <a:r>
              <a:rPr lang="es-ES" sz="2000" dirty="0" smtClean="0"/>
              <a:t>=18%</a:t>
            </a:r>
          </a:p>
          <a:p>
            <a:endParaRPr lang="es-ES" sz="2000" dirty="0" smtClean="0"/>
          </a:p>
          <a:p>
            <a:r>
              <a:rPr lang="es-ES" sz="2000" dirty="0" smtClean="0"/>
              <a:t>ALOHA “SLOTTED”: </a:t>
            </a:r>
            <a:r>
              <a:rPr lang="es-ES" sz="2000" dirty="0" err="1" smtClean="0"/>
              <a:t>Smax</a:t>
            </a:r>
            <a:r>
              <a:rPr lang="es-ES" sz="2000" dirty="0" smtClean="0"/>
              <a:t>= 37%</a:t>
            </a:r>
          </a:p>
          <a:p>
            <a:endParaRPr lang="es-ES" sz="2000" dirty="0" smtClean="0"/>
          </a:p>
          <a:p>
            <a:r>
              <a:rPr lang="es-ES" sz="2000" dirty="0" smtClean="0"/>
              <a:t>CSMA: </a:t>
            </a:r>
            <a:r>
              <a:rPr lang="es-ES" sz="2000" dirty="0" err="1" smtClean="0"/>
              <a:t>Carrier</a:t>
            </a:r>
            <a:r>
              <a:rPr lang="es-ES" sz="2000" dirty="0" smtClean="0"/>
              <a:t> </a:t>
            </a:r>
            <a:r>
              <a:rPr lang="es-ES" sz="2000" dirty="0" err="1" smtClean="0"/>
              <a:t>Sense</a:t>
            </a:r>
            <a:r>
              <a:rPr lang="es-ES" sz="2000" dirty="0" smtClean="0"/>
              <a:t> </a:t>
            </a:r>
            <a:r>
              <a:rPr lang="es-ES" sz="2000" dirty="0" err="1" smtClean="0"/>
              <a:t>Multiple</a:t>
            </a:r>
            <a:r>
              <a:rPr lang="es-ES" sz="2000" dirty="0" smtClean="0"/>
              <a:t> Access o LBT</a:t>
            </a:r>
          </a:p>
          <a:p>
            <a:endParaRPr lang="es-ES" sz="2000" dirty="0" smtClean="0"/>
          </a:p>
          <a:p>
            <a:r>
              <a:rPr lang="es-ES" sz="2000" b="1" dirty="0" smtClean="0"/>
              <a:t>CSMA es la base de Ethernet y lo </a:t>
            </a:r>
            <a:r>
              <a:rPr lang="es-ES" sz="2000" b="1" dirty="0" err="1" smtClean="0"/>
              <a:t>vmaos</a:t>
            </a:r>
            <a:r>
              <a:rPr lang="es-ES" sz="2000" b="1" dirty="0" smtClean="0"/>
              <a:t> a nombrar mucho a lo largo del curso.</a:t>
            </a:r>
          </a:p>
          <a:p>
            <a:endParaRPr lang="es-ES" sz="2000" b="1" dirty="0" smtClean="0"/>
          </a:p>
          <a:p>
            <a:r>
              <a:rPr lang="es-ES" sz="2000" b="1" dirty="0" smtClean="0"/>
              <a:t>Si el canal esta libre transmito mensaje</a:t>
            </a:r>
          </a:p>
          <a:p>
            <a:endParaRPr lang="es-ES" sz="2000" b="1" dirty="0" smtClean="0"/>
          </a:p>
          <a:p>
            <a:r>
              <a:rPr lang="es-ES" sz="2000" b="1" dirty="0" smtClean="0"/>
              <a:t>Si recibo ACK todo OK</a:t>
            </a:r>
          </a:p>
          <a:p>
            <a:endParaRPr lang="es-ES" sz="2000" b="1" dirty="0" smtClean="0"/>
          </a:p>
          <a:p>
            <a:r>
              <a:rPr lang="es-ES" sz="2000" b="1" dirty="0" smtClean="0"/>
              <a:t>Si no recibo ACK espero un tiempo y retransmito paquete</a:t>
            </a:r>
            <a:endParaRPr lang="es-ES" sz="2000" b="1" dirty="0"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CSMA: </a:t>
            </a:r>
            <a:r>
              <a:rPr lang="en-US" dirty="0" err="1" smtClean="0"/>
              <a:t>diferentes</a:t>
            </a:r>
            <a:r>
              <a:rPr lang="en-US" dirty="0" smtClean="0"/>
              <a:t> </a:t>
            </a:r>
            <a:r>
              <a:rPr lang="en-US" dirty="0" err="1" smtClean="0"/>
              <a:t>modos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700960" cy="5094586"/>
          </a:xfrm>
        </p:spPr>
        <p:txBody>
          <a:bodyPr/>
          <a:lstStyle/>
          <a:p>
            <a:r>
              <a:rPr lang="en-US" dirty="0" smtClean="0"/>
              <a:t>CSMA NO PERSISTENTE</a:t>
            </a:r>
          </a:p>
          <a:p>
            <a:endParaRPr lang="en-US" dirty="0" smtClean="0"/>
          </a:p>
          <a:p>
            <a:endParaRPr lang="en-US" sz="2000" dirty="0" smtClean="0"/>
          </a:p>
          <a:p>
            <a:r>
              <a:rPr lang="en-US" sz="2000" dirty="0" smtClean="0"/>
              <a:t>FOR I in LISTA_PAQUETES</a:t>
            </a:r>
            <a:endParaRPr lang="en-US" sz="2000" dirty="0" smtClean="0"/>
          </a:p>
          <a:p>
            <a:pPr lvl="2"/>
            <a:r>
              <a:rPr lang="en-US" sz="2000" dirty="0" smtClean="0"/>
              <a:t>	If CANAL_DISPONIBLE= TRUE</a:t>
            </a:r>
          </a:p>
          <a:p>
            <a:endParaRPr lang="en-US" sz="2000" dirty="0" smtClean="0"/>
          </a:p>
          <a:p>
            <a:pPr lvl="2"/>
            <a:r>
              <a:rPr lang="en-US" sz="2000" dirty="0" smtClean="0"/>
              <a:t>		THEN ENVIO_PAQUETE</a:t>
            </a:r>
          </a:p>
          <a:p>
            <a:pPr lvl="2"/>
            <a:r>
              <a:rPr lang="en-US" sz="2000" dirty="0" smtClean="0"/>
              <a:t>	</a:t>
            </a:r>
            <a:r>
              <a:rPr lang="en-US" sz="2000" dirty="0" smtClean="0"/>
              <a:t>	</a:t>
            </a:r>
            <a:r>
              <a:rPr lang="en-US" sz="2000" dirty="0" err="1" smtClean="0"/>
              <a:t>i</a:t>
            </a:r>
            <a:r>
              <a:rPr lang="en-US" sz="2000" dirty="0" smtClean="0"/>
              <a:t>=i+1</a:t>
            </a:r>
          </a:p>
          <a:p>
            <a:pPr lvl="2"/>
            <a:endParaRPr lang="en-US" sz="2000" dirty="0" smtClean="0"/>
          </a:p>
          <a:p>
            <a:pPr lvl="2"/>
            <a:r>
              <a:rPr lang="en-US" sz="2000" dirty="0" smtClean="0"/>
              <a:t>	ELSE CANAL_DISPONIBLE= FALSE</a:t>
            </a:r>
          </a:p>
          <a:p>
            <a:pPr lvl="2"/>
            <a:endParaRPr lang="en-US" sz="2000" dirty="0" smtClean="0"/>
          </a:p>
          <a:p>
            <a:pPr lvl="2"/>
            <a:r>
              <a:rPr lang="en-US" sz="2000" dirty="0" smtClean="0"/>
              <a:t>WAIT </a:t>
            </a:r>
            <a:r>
              <a:rPr lang="en-US" sz="2000" dirty="0" err="1" smtClean="0"/>
              <a:t>tiempo</a:t>
            </a:r>
            <a:endParaRPr lang="en-US" sz="2000" dirty="0" smtClean="0"/>
          </a:p>
          <a:p>
            <a:pPr lvl="2"/>
            <a:endParaRPr lang="en-US" sz="2000" dirty="0" smtClean="0"/>
          </a:p>
          <a:p>
            <a:pPr lvl="2"/>
            <a:r>
              <a:rPr lang="en-US" sz="2000" dirty="0" smtClean="0"/>
              <a:t>	</a:t>
            </a:r>
            <a:endParaRPr lang="en-US" sz="2000" dirty="0"/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CSMA: </a:t>
            </a:r>
            <a:r>
              <a:rPr lang="en-US" dirty="0" err="1" smtClean="0"/>
              <a:t>diferentes</a:t>
            </a:r>
            <a:r>
              <a:rPr lang="en-US" dirty="0" smtClean="0"/>
              <a:t> </a:t>
            </a:r>
            <a:r>
              <a:rPr lang="en-US" dirty="0" err="1" smtClean="0"/>
              <a:t>modos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700960" cy="5094586"/>
          </a:xfrm>
        </p:spPr>
        <p:txBody>
          <a:bodyPr/>
          <a:lstStyle/>
          <a:p>
            <a:r>
              <a:rPr lang="en-US" dirty="0" smtClean="0"/>
              <a:t>CSMA 1-PERSISTENTE</a:t>
            </a:r>
          </a:p>
          <a:p>
            <a:endParaRPr lang="en-US" dirty="0" smtClean="0"/>
          </a:p>
          <a:p>
            <a:endParaRPr lang="en-US" sz="2000" dirty="0" smtClean="0"/>
          </a:p>
          <a:p>
            <a:r>
              <a:rPr lang="en-US" sz="2000" dirty="0" smtClean="0"/>
              <a:t>FOR I in LISTA_PAQUETES</a:t>
            </a:r>
            <a:endParaRPr lang="en-US" sz="2000" dirty="0" smtClean="0"/>
          </a:p>
          <a:p>
            <a:pPr lvl="2"/>
            <a:r>
              <a:rPr lang="en-US" sz="2000" dirty="0" smtClean="0"/>
              <a:t>	If CANAL_DISPONIBLE= TRUE</a:t>
            </a:r>
          </a:p>
          <a:p>
            <a:endParaRPr lang="en-US" sz="2000" dirty="0" smtClean="0"/>
          </a:p>
          <a:p>
            <a:pPr lvl="2"/>
            <a:r>
              <a:rPr lang="en-US" sz="2000" dirty="0" smtClean="0"/>
              <a:t>		THEN ENVIO_PAQUETE</a:t>
            </a:r>
          </a:p>
          <a:p>
            <a:pPr lvl="2"/>
            <a:r>
              <a:rPr lang="en-US" sz="2000" dirty="0" smtClean="0"/>
              <a:t>	</a:t>
            </a:r>
            <a:r>
              <a:rPr lang="en-US" sz="2000" dirty="0" smtClean="0"/>
              <a:t>	</a:t>
            </a:r>
            <a:r>
              <a:rPr lang="en-US" sz="2000" dirty="0" err="1" smtClean="0"/>
              <a:t>i</a:t>
            </a:r>
            <a:r>
              <a:rPr lang="en-US" sz="2000" dirty="0" smtClean="0"/>
              <a:t>=i+1</a:t>
            </a:r>
          </a:p>
          <a:p>
            <a:pPr lvl="2"/>
            <a:endParaRPr lang="en-US" sz="2000" dirty="0" smtClean="0"/>
          </a:p>
          <a:p>
            <a:pPr lvl="2"/>
            <a:r>
              <a:rPr lang="en-US" sz="2000" dirty="0" smtClean="0"/>
              <a:t>	ELSE  WAIT till CANAL_DISPONIBLE =TRUE</a:t>
            </a:r>
          </a:p>
          <a:p>
            <a:pPr lvl="2"/>
            <a:endParaRPr lang="en-US" sz="2000" dirty="0" smtClean="0"/>
          </a:p>
          <a:p>
            <a:pPr lvl="2"/>
            <a:r>
              <a:rPr lang="en-US" sz="2000" dirty="0" smtClean="0"/>
              <a:t> </a:t>
            </a:r>
            <a:r>
              <a:rPr lang="en-US" sz="2000" dirty="0" smtClean="0"/>
              <a:t>REPEAT till ACK</a:t>
            </a:r>
          </a:p>
          <a:p>
            <a:pPr lvl="2"/>
            <a:endParaRPr lang="en-US" sz="2000" dirty="0" smtClean="0"/>
          </a:p>
          <a:p>
            <a:pPr lvl="2"/>
            <a:r>
              <a:rPr lang="en-US" sz="2000" dirty="0" smtClean="0"/>
              <a:t>	</a:t>
            </a:r>
            <a:endParaRPr lang="en-US" sz="2000" dirty="0"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CSMA: </a:t>
            </a:r>
            <a:r>
              <a:rPr lang="en-US" dirty="0" err="1" smtClean="0"/>
              <a:t>diferentes</a:t>
            </a:r>
            <a:r>
              <a:rPr lang="en-US" dirty="0" smtClean="0"/>
              <a:t> </a:t>
            </a:r>
            <a:r>
              <a:rPr lang="en-US" dirty="0" err="1" smtClean="0"/>
              <a:t>modos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700960" cy="5094586"/>
          </a:xfrm>
        </p:spPr>
        <p:txBody>
          <a:bodyPr/>
          <a:lstStyle/>
          <a:p>
            <a:r>
              <a:rPr lang="en-US" dirty="0" smtClean="0"/>
              <a:t>CSMA P-PERSISTENTE</a:t>
            </a:r>
          </a:p>
          <a:p>
            <a:endParaRPr lang="en-US" dirty="0" smtClean="0"/>
          </a:p>
          <a:p>
            <a:endParaRPr lang="en-US" sz="2000" dirty="0" smtClean="0"/>
          </a:p>
          <a:p>
            <a:r>
              <a:rPr lang="en-US" sz="2000" dirty="0" smtClean="0"/>
              <a:t>FOR I in LISTA_PAQUETES</a:t>
            </a:r>
          </a:p>
          <a:p>
            <a:endParaRPr lang="en-US" sz="2000" dirty="0" smtClean="0"/>
          </a:p>
          <a:p>
            <a:pPr lvl="2"/>
            <a:r>
              <a:rPr lang="en-US" sz="2000" dirty="0" smtClean="0"/>
              <a:t>	If CANAL_DISPONIBLE= TRUE</a:t>
            </a:r>
          </a:p>
          <a:p>
            <a:endParaRPr lang="en-US" sz="2000" dirty="0" smtClean="0"/>
          </a:p>
          <a:p>
            <a:pPr lvl="2"/>
            <a:r>
              <a:rPr lang="en-US" sz="2000" dirty="0" smtClean="0"/>
              <a:t>		THEN  if P=TRUE Then ENVIO_PAQUETE</a:t>
            </a:r>
          </a:p>
          <a:p>
            <a:pPr lvl="2"/>
            <a:r>
              <a:rPr lang="en-US" sz="2000" dirty="0" smtClean="0"/>
              <a:t>	</a:t>
            </a:r>
            <a:r>
              <a:rPr lang="en-US" sz="2000" dirty="0" smtClean="0"/>
              <a:t>	</a:t>
            </a:r>
            <a:r>
              <a:rPr lang="en-US" sz="2000" dirty="0" err="1" smtClean="0"/>
              <a:t>i</a:t>
            </a:r>
            <a:r>
              <a:rPr lang="en-US" sz="2000" dirty="0" smtClean="0"/>
              <a:t>=i+1</a:t>
            </a:r>
          </a:p>
          <a:p>
            <a:pPr lvl="2"/>
            <a:endParaRPr lang="en-US" sz="2000" dirty="0" smtClean="0"/>
          </a:p>
          <a:p>
            <a:pPr lvl="2"/>
            <a:r>
              <a:rPr lang="en-US" sz="2000" dirty="0" smtClean="0"/>
              <a:t>	ELSE WAIT  (1-P)</a:t>
            </a:r>
          </a:p>
          <a:p>
            <a:pPr lvl="2"/>
            <a:endParaRPr lang="en-US" sz="2000" dirty="0" smtClean="0"/>
          </a:p>
          <a:p>
            <a:pPr lvl="2"/>
            <a:r>
              <a:rPr lang="en-US" sz="2000" dirty="0" smtClean="0"/>
              <a:t>WAIT till CANAL_DISPONIBLE=TRUE</a:t>
            </a:r>
          </a:p>
          <a:p>
            <a:pPr lvl="2"/>
            <a:endParaRPr lang="en-US" sz="2000" dirty="0" smtClean="0"/>
          </a:p>
          <a:p>
            <a:pPr lvl="2"/>
            <a:r>
              <a:rPr lang="en-US" sz="2000" dirty="0" smtClean="0"/>
              <a:t>	</a:t>
            </a:r>
            <a:endParaRPr lang="en-US" sz="2000" dirty="0"/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REDES LAN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650160" cy="5094586"/>
          </a:xfrm>
        </p:spPr>
        <p:txBody>
          <a:bodyPr>
            <a:normAutofit/>
          </a:bodyPr>
          <a:lstStyle/>
          <a:p>
            <a:r>
              <a:rPr lang="es-ES" sz="2000" dirty="0" smtClean="0"/>
              <a:t>Son redes de difusión</a:t>
            </a:r>
          </a:p>
          <a:p>
            <a:endParaRPr lang="es-ES" sz="2000" dirty="0" smtClean="0"/>
          </a:p>
          <a:p>
            <a:r>
              <a:rPr lang="es-ES" sz="2000" dirty="0" smtClean="0"/>
              <a:t>Velocidades muy variables</a:t>
            </a:r>
          </a:p>
          <a:p>
            <a:endParaRPr lang="es-ES" sz="2000" dirty="0" smtClean="0"/>
          </a:p>
          <a:p>
            <a:r>
              <a:rPr lang="es-ES" sz="2000" dirty="0" smtClean="0"/>
              <a:t>Suelen pertenecer a una misma organización</a:t>
            </a:r>
          </a:p>
          <a:p>
            <a:endParaRPr lang="es-ES" sz="2000" dirty="0" smtClean="0"/>
          </a:p>
          <a:p>
            <a:r>
              <a:rPr lang="es-ES" sz="2000" dirty="0" smtClean="0"/>
              <a:t>Alta fiabilidad</a:t>
            </a:r>
          </a:p>
          <a:p>
            <a:endParaRPr lang="es-ES" sz="2000" dirty="0" smtClean="0"/>
          </a:p>
          <a:p>
            <a:r>
              <a:rPr lang="es-ES" sz="2000" dirty="0" smtClean="0"/>
              <a:t>El modelo de Protocolo mas extendido es IEEE802.3 que corresponde a una evolución del protocolo ORIGINAL lanzado en 1978 (pero inventado en 1973 por Robert </a:t>
            </a:r>
            <a:r>
              <a:rPr lang="es-ES" sz="2000" dirty="0" err="1" smtClean="0"/>
              <a:t>Metcalf</a:t>
            </a:r>
            <a:r>
              <a:rPr lang="es-ES" sz="2000" dirty="0" smtClean="0"/>
              <a:t> en los laboratorios Xerox en Palo Alto)</a:t>
            </a:r>
          </a:p>
          <a:p>
            <a:endParaRPr lang="es-ES" sz="2000" dirty="0" smtClean="0"/>
          </a:p>
          <a:p>
            <a:r>
              <a:rPr lang="es-ES" sz="2000" dirty="0" smtClean="0"/>
              <a:t>Banda Ancha o Banda Base</a:t>
            </a:r>
            <a:endParaRPr lang="es-ES" sz="2000" dirty="0"/>
          </a:p>
        </p:txBody>
      </p: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Topologia</a:t>
            </a:r>
            <a:r>
              <a:rPr lang="en-US" dirty="0" smtClean="0"/>
              <a:t> </a:t>
            </a:r>
            <a:r>
              <a:rPr lang="en-US" dirty="0" smtClean="0"/>
              <a:t>de </a:t>
            </a:r>
            <a:r>
              <a:rPr lang="en-US" dirty="0" err="1" smtClean="0"/>
              <a:t>Redes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7715" y="1589222"/>
            <a:ext cx="321945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1135" y="1458428"/>
            <a:ext cx="29908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4230" y="4739490"/>
            <a:ext cx="34004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82880" y="4152298"/>
            <a:ext cx="319087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LAN: </a:t>
            </a:r>
            <a:r>
              <a:rPr lang="en-US" dirty="0" err="1" smtClean="0"/>
              <a:t>Protocolos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711120" cy="5094586"/>
          </a:xfrm>
        </p:spPr>
        <p:txBody>
          <a:bodyPr/>
          <a:lstStyle/>
          <a:p>
            <a:r>
              <a:rPr lang="es-ES" dirty="0" smtClean="0"/>
              <a:t>Se Introduce CSMA/CD “COLLISION DETECTION” también llamado LWT “Listen </a:t>
            </a:r>
            <a:r>
              <a:rPr lang="es-ES" dirty="0" err="1" smtClean="0"/>
              <a:t>While</a:t>
            </a:r>
            <a:r>
              <a:rPr lang="es-ES" dirty="0" smtClean="0"/>
              <a:t> </a:t>
            </a:r>
            <a:r>
              <a:rPr lang="es-ES" dirty="0" err="1" smtClean="0"/>
              <a:t>Talk</a:t>
            </a:r>
            <a:r>
              <a:rPr lang="es-ES" dirty="0" smtClean="0"/>
              <a:t>”</a:t>
            </a:r>
          </a:p>
          <a:p>
            <a:endParaRPr lang="es-ES" dirty="0" smtClean="0"/>
          </a:p>
          <a:p>
            <a:r>
              <a:rPr lang="es-ES" dirty="0" smtClean="0"/>
              <a:t>Sistema TOKEN  o de paso de testigo</a:t>
            </a:r>
          </a:p>
          <a:p>
            <a:endParaRPr lang="es-ES" dirty="0" smtClean="0"/>
          </a:p>
          <a:p>
            <a:r>
              <a:rPr lang="es-ES" dirty="0" smtClean="0"/>
              <a:t>IEEE802.1. Describe la serie de </a:t>
            </a:r>
            <a:r>
              <a:rPr lang="es-ES" dirty="0" err="1" smtClean="0"/>
              <a:t>estandares</a:t>
            </a:r>
            <a:endParaRPr lang="es-ES" dirty="0" smtClean="0"/>
          </a:p>
          <a:p>
            <a:r>
              <a:rPr lang="es-ES" dirty="0" smtClean="0"/>
              <a:t>IEEE802.2. LLC “</a:t>
            </a:r>
            <a:r>
              <a:rPr lang="es-ES" dirty="0" err="1" smtClean="0"/>
              <a:t>Logic</a:t>
            </a:r>
            <a:r>
              <a:rPr lang="es-ES" dirty="0" smtClean="0"/>
              <a:t> Link Control”</a:t>
            </a:r>
          </a:p>
          <a:p>
            <a:r>
              <a:rPr lang="es-ES" dirty="0" smtClean="0"/>
              <a:t>IEEE802.3. BUS CIN CSMA CD</a:t>
            </a:r>
          </a:p>
          <a:p>
            <a:r>
              <a:rPr lang="es-ES" dirty="0" smtClean="0"/>
              <a:t>IEEE802.4. TOKEN BUS</a:t>
            </a:r>
          </a:p>
          <a:p>
            <a:r>
              <a:rPr lang="es-ES" dirty="0" smtClean="0"/>
              <a:t>IEEE802.5. TOEKN RING</a:t>
            </a:r>
          </a:p>
          <a:p>
            <a:endParaRPr lang="es-ES" dirty="0"/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CODIGO TOKEN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680640" cy="5094586"/>
          </a:xfrm>
        </p:spPr>
        <p:txBody>
          <a:bodyPr/>
          <a:lstStyle/>
          <a:p>
            <a:r>
              <a:rPr lang="en-US" dirty="0" smtClean="0"/>
              <a:t>For I in </a:t>
            </a:r>
            <a:r>
              <a:rPr lang="en-US" dirty="0" err="1" smtClean="0"/>
              <a:t>lista_paquetes</a:t>
            </a:r>
            <a:endParaRPr lang="en-US" dirty="0" smtClean="0"/>
          </a:p>
          <a:p>
            <a:endParaRPr lang="en-US" dirty="0" smtClean="0"/>
          </a:p>
          <a:p>
            <a:pPr lvl="2"/>
            <a:r>
              <a:rPr lang="en-US" dirty="0" smtClean="0"/>
              <a:t>	If TOKEN = TRUE (</a:t>
            </a:r>
            <a:r>
              <a:rPr lang="en-US" dirty="0" err="1" smtClean="0"/>
              <a:t>tengo</a:t>
            </a:r>
            <a:r>
              <a:rPr lang="en-US" dirty="0" smtClean="0"/>
              <a:t> el </a:t>
            </a:r>
            <a:r>
              <a:rPr lang="en-US" dirty="0" err="1" smtClean="0"/>
              <a:t>testigo</a:t>
            </a:r>
            <a:r>
              <a:rPr lang="en-US" dirty="0" smtClean="0"/>
              <a:t>)</a:t>
            </a:r>
          </a:p>
          <a:p>
            <a:pPr lvl="2"/>
            <a:endParaRPr lang="en-US" dirty="0" smtClean="0"/>
          </a:p>
          <a:p>
            <a:pPr lvl="2"/>
            <a:r>
              <a:rPr lang="en-US" dirty="0" smtClean="0"/>
              <a:t>		then send message</a:t>
            </a:r>
          </a:p>
          <a:p>
            <a:pPr lvl="2"/>
            <a:endParaRPr lang="en-US" dirty="0" smtClean="0"/>
          </a:p>
          <a:p>
            <a:pPr lvl="2"/>
            <a:r>
              <a:rPr lang="en-US" dirty="0" smtClean="0"/>
              <a:t>	</a:t>
            </a:r>
            <a:r>
              <a:rPr lang="en-US" dirty="0" smtClean="0"/>
              <a:t>	PASS TOKEN to Next Station</a:t>
            </a:r>
            <a:endParaRPr lang="en-US" dirty="0" smtClean="0"/>
          </a:p>
          <a:p>
            <a:pPr lvl="2"/>
            <a:r>
              <a:rPr lang="en-US" dirty="0" smtClean="0"/>
              <a:t>	ELSE</a:t>
            </a:r>
          </a:p>
          <a:p>
            <a:pPr lvl="2"/>
            <a:endParaRPr lang="en-US" dirty="0" smtClean="0"/>
          </a:p>
          <a:p>
            <a:pPr lvl="2"/>
            <a:r>
              <a:rPr lang="en-US" dirty="0" smtClean="0"/>
              <a:t>	      Do Nothing</a:t>
            </a:r>
            <a:endParaRPr lang="en-US" dirty="0"/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106"/>
          <p:cNvSpPr txBox="1">
            <a:spLocks noGrp="1"/>
          </p:cNvSpPr>
          <p:nvPr>
            <p:ph type="title"/>
          </p:nvPr>
        </p:nvSpPr>
        <p:spPr>
          <a:xfrm>
            <a:off x="691199" y="212268"/>
            <a:ext cx="7761600" cy="657901"/>
          </a:xfrm>
          <a:prstGeom prst="rect">
            <a:avLst/>
          </a:prstGeom>
        </p:spPr>
        <p:txBody>
          <a:bodyPr/>
          <a:lstStyle/>
          <a:p>
            <a:r>
              <a:rPr lang="es-ES" dirty="0" err="1" smtClean="0"/>
              <a:t>Topologia</a:t>
            </a:r>
            <a:r>
              <a:rPr lang="es-ES" dirty="0" smtClean="0"/>
              <a:t> </a:t>
            </a:r>
            <a:r>
              <a:rPr lang="es-ES" dirty="0" err="1" smtClean="0"/>
              <a:t>Jerarquica</a:t>
            </a:r>
            <a:endParaRPr dirty="0"/>
          </a:p>
        </p:txBody>
      </p:sp>
      <p:sp>
        <p:nvSpPr>
          <p:cNvPr id="3" name="Rectángulo 2"/>
          <p:cNvSpPr/>
          <p:nvPr/>
        </p:nvSpPr>
        <p:spPr>
          <a:xfrm>
            <a:off x="799531" y="1754043"/>
            <a:ext cx="7570746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</p:txBody>
      </p:sp>
      <p:pic>
        <p:nvPicPr>
          <p:cNvPr id="4" name="Picture 8" descr="Jerarquia de la red telefonic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9086" y="1369829"/>
            <a:ext cx="7457846" cy="421142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Introduccion:Modelo</a:t>
            </a:r>
            <a:r>
              <a:rPr lang="en-US" dirty="0" smtClean="0"/>
              <a:t> OSI 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9603" y="1508058"/>
            <a:ext cx="4105743" cy="413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2130" y="1812958"/>
            <a:ext cx="4567994" cy="3885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Redes</a:t>
            </a:r>
            <a:r>
              <a:rPr lang="en-US" dirty="0" smtClean="0"/>
              <a:t> y </a:t>
            </a:r>
            <a:r>
              <a:rPr lang="en-US" dirty="0" err="1" smtClean="0"/>
              <a:t>Topologia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199" y="1473315"/>
            <a:ext cx="7460023" cy="5094586"/>
          </a:xfrm>
        </p:spPr>
        <p:txBody>
          <a:bodyPr/>
          <a:lstStyle/>
          <a:p>
            <a:r>
              <a:rPr lang="en-US" dirty="0" err="1" smtClean="0"/>
              <a:t>Redes</a:t>
            </a:r>
            <a:r>
              <a:rPr lang="en-US" dirty="0" smtClean="0"/>
              <a:t> de </a:t>
            </a:r>
            <a:r>
              <a:rPr lang="en-US" dirty="0" err="1" smtClean="0"/>
              <a:t>comunicación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El </a:t>
            </a:r>
            <a:r>
              <a:rPr lang="en-US" dirty="0" err="1" smtClean="0"/>
              <a:t>problema</a:t>
            </a:r>
            <a:r>
              <a:rPr lang="en-US" dirty="0" smtClean="0"/>
              <a:t> de la </a:t>
            </a:r>
            <a:r>
              <a:rPr lang="en-US" dirty="0" err="1" smtClean="0"/>
              <a:t>conmutación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Tipos</a:t>
            </a:r>
            <a:r>
              <a:rPr lang="en-US" dirty="0" smtClean="0"/>
              <a:t> de </a:t>
            </a:r>
            <a:r>
              <a:rPr lang="en-US" dirty="0" err="1" smtClean="0"/>
              <a:t>Redes</a:t>
            </a:r>
            <a:r>
              <a:rPr lang="en-US" dirty="0" smtClean="0"/>
              <a:t> </a:t>
            </a:r>
            <a:r>
              <a:rPr lang="en-US" dirty="0" err="1" smtClean="0"/>
              <a:t>segun</a:t>
            </a:r>
            <a:r>
              <a:rPr lang="en-US" dirty="0" smtClean="0"/>
              <a:t> </a:t>
            </a:r>
            <a:r>
              <a:rPr lang="en-US" dirty="0" err="1" smtClean="0"/>
              <a:t>Topologia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DATAGRAMA y </a:t>
            </a:r>
            <a:r>
              <a:rPr lang="en-US" dirty="0" err="1" smtClean="0"/>
              <a:t>conmutación</a:t>
            </a:r>
            <a:r>
              <a:rPr lang="en-US" dirty="0" smtClean="0"/>
              <a:t> de </a:t>
            </a:r>
            <a:r>
              <a:rPr lang="en-US" dirty="0" err="1" smtClean="0"/>
              <a:t>Paquetes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Direcciones</a:t>
            </a:r>
            <a:r>
              <a:rPr lang="en-US" dirty="0" smtClean="0"/>
              <a:t> MAC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3944983"/>
            <a:ext cx="7264080" cy="2622918"/>
          </a:xfrm>
        </p:spPr>
        <p:txBody>
          <a:bodyPr/>
          <a:lstStyle/>
          <a:p>
            <a:r>
              <a:rPr lang="en-US" b="1" dirty="0" smtClean="0"/>
              <a:t>OUI: Organizationally Unique Identifier </a:t>
            </a:r>
            <a:r>
              <a:rPr lang="en-US" dirty="0" smtClean="0"/>
              <a:t>y </a:t>
            </a:r>
            <a:r>
              <a:rPr lang="en-US" dirty="0" err="1" smtClean="0"/>
              <a:t>es</a:t>
            </a:r>
            <a:r>
              <a:rPr lang="en-US" dirty="0" smtClean="0"/>
              <a:t> assigned </a:t>
            </a:r>
            <a:r>
              <a:rPr lang="en-US" dirty="0" err="1" smtClean="0"/>
              <a:t>por</a:t>
            </a:r>
            <a:r>
              <a:rPr lang="en-US" dirty="0" smtClean="0"/>
              <a:t> el IEEE a </a:t>
            </a:r>
            <a:r>
              <a:rPr lang="en-US" dirty="0" err="1" smtClean="0"/>
              <a:t>una</a:t>
            </a:r>
            <a:r>
              <a:rPr lang="en-US" dirty="0" smtClean="0"/>
              <a:t> </a:t>
            </a:r>
            <a:r>
              <a:rPr lang="en-US" dirty="0" err="1" smtClean="0"/>
              <a:t>organizacion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b="1" dirty="0" smtClean="0"/>
              <a:t>NIC: Network Interface Card</a:t>
            </a:r>
            <a:r>
              <a:rPr lang="en-US" dirty="0" smtClean="0"/>
              <a:t>. </a:t>
            </a:r>
            <a:r>
              <a:rPr lang="en-US" dirty="0" err="1" smtClean="0"/>
              <a:t>Asignados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la </a:t>
            </a:r>
            <a:r>
              <a:rPr lang="en-US" dirty="0" err="1" smtClean="0"/>
              <a:t>organización</a:t>
            </a:r>
            <a:r>
              <a:rPr lang="en-US" dirty="0" smtClean="0"/>
              <a:t> a </a:t>
            </a:r>
            <a:r>
              <a:rPr lang="en-US" dirty="0" err="1" smtClean="0"/>
              <a:t>cada</a:t>
            </a:r>
            <a:r>
              <a:rPr lang="en-US" dirty="0" smtClean="0"/>
              <a:t> </a:t>
            </a:r>
            <a:r>
              <a:rPr lang="en-US" dirty="0" err="1" smtClean="0"/>
              <a:t>elemento</a:t>
            </a:r>
            <a:r>
              <a:rPr lang="en-US" dirty="0" smtClean="0"/>
              <a:t> </a:t>
            </a:r>
            <a:r>
              <a:rPr lang="en-US" dirty="0" err="1" smtClean="0"/>
              <a:t>conectado</a:t>
            </a:r>
            <a:r>
              <a:rPr lang="en-US" dirty="0" smtClean="0"/>
              <a:t> a la red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7096" y="1275818"/>
            <a:ext cx="6253571" cy="2625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Especificaciones</a:t>
            </a:r>
            <a:r>
              <a:rPr lang="en-US" dirty="0" smtClean="0"/>
              <a:t> y </a:t>
            </a:r>
            <a:r>
              <a:rPr lang="en-US" dirty="0" err="1" smtClean="0"/>
              <a:t>Estandares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4493623"/>
            <a:ext cx="7107326" cy="2024743"/>
          </a:xfrm>
        </p:spPr>
        <p:txBody>
          <a:bodyPr>
            <a:normAutofit fontScale="85000" lnSpcReduction="20000"/>
          </a:bodyPr>
          <a:lstStyle/>
          <a:p>
            <a:r>
              <a:rPr lang="es-ES" sz="2000" dirty="0" smtClean="0"/>
              <a:t>Ethernet provee servicios en nivel físico y de enlace. Ethernet define una especificación de nivel físico mientras que IEEE802.3 define diferentes implementaciones </a:t>
            </a:r>
          </a:p>
          <a:p>
            <a:endParaRPr lang="es-ES" sz="2000" dirty="0" smtClean="0"/>
          </a:p>
          <a:p>
            <a:r>
              <a:rPr lang="es-ES" sz="2000" dirty="0" smtClean="0"/>
              <a:t>El nivel de enlace </a:t>
            </a:r>
            <a:r>
              <a:rPr lang="es-ES" sz="2000" dirty="0" err="1" smtClean="0"/>
              <a:t>logico</a:t>
            </a:r>
            <a:r>
              <a:rPr lang="es-ES" sz="2000" dirty="0" smtClean="0"/>
              <a:t> (LLC) esta definido en el IEEE802.2</a:t>
            </a:r>
          </a:p>
          <a:p>
            <a:endParaRPr lang="es-ES" sz="2000" dirty="0" smtClean="0"/>
          </a:p>
          <a:p>
            <a:r>
              <a:rPr lang="es-ES" sz="2000" dirty="0" smtClean="0"/>
              <a:t>IEEE802.3 introduce el par de cables trenzado frente al coaxial original de </a:t>
            </a:r>
            <a:r>
              <a:rPr lang="es-ES" sz="2000" dirty="0" err="1" smtClean="0"/>
              <a:t>Ehternet</a:t>
            </a:r>
            <a:endParaRPr lang="es-ES" sz="2000" dirty="0" smtClean="0"/>
          </a:p>
          <a:p>
            <a:endParaRPr lang="en-US" sz="2000" dirty="0" smtClean="0"/>
          </a:p>
          <a:p>
            <a:endParaRPr lang="en-US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6338" y="1270363"/>
            <a:ext cx="520065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Introduccion</a:t>
            </a:r>
            <a:r>
              <a:rPr lang="en-US" dirty="0" smtClean="0"/>
              <a:t>: Ethernet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1338" y="1073503"/>
            <a:ext cx="5931702" cy="4561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5160" y="5413258"/>
            <a:ext cx="34004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Variantes</a:t>
            </a:r>
            <a:r>
              <a:rPr lang="en-US" dirty="0" smtClean="0"/>
              <a:t> y </a:t>
            </a:r>
            <a:r>
              <a:rPr lang="en-US" dirty="0" err="1" smtClean="0"/>
              <a:t>Cableados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599759" y="5342708"/>
            <a:ext cx="7590651" cy="1238255"/>
          </a:xfrm>
        </p:spPr>
        <p:txBody>
          <a:bodyPr/>
          <a:lstStyle/>
          <a:p>
            <a:r>
              <a:rPr lang="en-US" dirty="0" smtClean="0"/>
              <a:t>UTP: Unshielded Twisted Pair</a:t>
            </a:r>
          </a:p>
          <a:p>
            <a:r>
              <a:rPr lang="en-US" dirty="0" smtClean="0"/>
              <a:t>STP; Shielded Twisted Pair</a:t>
            </a:r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r="3083"/>
          <a:stretch>
            <a:fillRect/>
          </a:stretch>
        </p:blipFill>
        <p:spPr bwMode="auto">
          <a:xfrm rot="172964">
            <a:off x="1573022" y="1498692"/>
            <a:ext cx="6817331" cy="3850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IEEE802.3x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4767943"/>
            <a:ext cx="7655966" cy="1799957"/>
          </a:xfrm>
        </p:spPr>
        <p:txBody>
          <a:bodyPr/>
          <a:lstStyle/>
          <a:p>
            <a:r>
              <a:rPr lang="en-US" dirty="0" smtClean="0"/>
              <a:t>Gigabit </a:t>
            </a:r>
            <a:r>
              <a:rPr lang="en-US" dirty="0" err="1" smtClean="0"/>
              <a:t>Ehternet</a:t>
            </a:r>
            <a:r>
              <a:rPr lang="en-US" dirty="0" smtClean="0"/>
              <a:t> </a:t>
            </a:r>
            <a:r>
              <a:rPr lang="en-US" dirty="0" err="1" smtClean="0"/>
              <a:t>es</a:t>
            </a:r>
            <a:r>
              <a:rPr lang="en-US" dirty="0" smtClean="0"/>
              <a:t> la </a:t>
            </a:r>
            <a:r>
              <a:rPr lang="en-US" dirty="0" err="1" smtClean="0"/>
              <a:t>conexión</a:t>
            </a:r>
            <a:r>
              <a:rPr lang="en-US" dirty="0" smtClean="0"/>
              <a:t> </a:t>
            </a:r>
            <a:r>
              <a:rPr lang="en-US" dirty="0" err="1" smtClean="0"/>
              <a:t>estandar</a:t>
            </a:r>
            <a:r>
              <a:rPr lang="en-US" dirty="0" smtClean="0"/>
              <a:t> en LAN</a:t>
            </a:r>
          </a:p>
          <a:p>
            <a:endParaRPr lang="en-US" dirty="0" smtClean="0"/>
          </a:p>
          <a:p>
            <a:r>
              <a:rPr lang="en-US" dirty="0" smtClean="0"/>
              <a:t>10 Gigabit </a:t>
            </a:r>
            <a:r>
              <a:rPr lang="en-US" dirty="0" err="1" smtClean="0"/>
              <a:t>es</a:t>
            </a:r>
            <a:r>
              <a:rPr lang="en-US" dirty="0" smtClean="0"/>
              <a:t> la </a:t>
            </a:r>
            <a:r>
              <a:rPr lang="en-US" dirty="0" err="1" smtClean="0"/>
              <a:t>conexión</a:t>
            </a:r>
            <a:r>
              <a:rPr lang="en-US" dirty="0" smtClean="0"/>
              <a:t> </a:t>
            </a:r>
            <a:r>
              <a:rPr lang="en-US" dirty="0" err="1" smtClean="0"/>
              <a:t>estandar</a:t>
            </a:r>
            <a:r>
              <a:rPr lang="en-US" dirty="0" smtClean="0"/>
              <a:t> en </a:t>
            </a:r>
            <a:r>
              <a:rPr lang="en-US" dirty="0" err="1" smtClean="0"/>
              <a:t>Redes</a:t>
            </a:r>
            <a:r>
              <a:rPr lang="en-US" dirty="0" smtClean="0"/>
              <a:t> </a:t>
            </a:r>
            <a:r>
              <a:rPr lang="en-US" dirty="0" err="1" smtClean="0"/>
              <a:t>Corporativas</a:t>
            </a:r>
            <a:r>
              <a:rPr lang="en-US" dirty="0" smtClean="0"/>
              <a:t> y enlaces en </a:t>
            </a:r>
            <a:r>
              <a:rPr lang="en-US" dirty="0" err="1" smtClean="0"/>
              <a:t>Operadores</a:t>
            </a:r>
            <a:r>
              <a:rPr lang="en-US" dirty="0" smtClean="0"/>
              <a:t> de </a:t>
            </a:r>
            <a:r>
              <a:rPr lang="en-US" dirty="0" err="1" smtClean="0"/>
              <a:t>Teleco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b="1417"/>
          <a:stretch>
            <a:fillRect/>
          </a:stretch>
        </p:blipFill>
        <p:spPr bwMode="auto">
          <a:xfrm>
            <a:off x="2300959" y="910862"/>
            <a:ext cx="6038723" cy="363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Encapsulamiento</a:t>
            </a:r>
            <a:r>
              <a:rPr lang="en-US" sz="2400" dirty="0" smtClean="0"/>
              <a:t> de </a:t>
            </a:r>
            <a:r>
              <a:rPr lang="en-US" sz="2400" dirty="0" err="1" smtClean="0"/>
              <a:t>Mensajes</a:t>
            </a: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0161" y="1467302"/>
            <a:ext cx="6458550" cy="4447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330"/>
          <p:cNvSpPr/>
          <p:nvPr/>
        </p:nvSpPr>
        <p:spPr>
          <a:xfrm>
            <a:off x="0" y="0"/>
            <a:ext cx="9144000" cy="2619900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06" name="Shape 331"/>
          <p:cNvSpPr txBox="1">
            <a:spLocks noGrp="1"/>
          </p:cNvSpPr>
          <p:nvPr>
            <p:ph type="title" idx="4294967295"/>
          </p:nvPr>
        </p:nvSpPr>
        <p:spPr>
          <a:xfrm>
            <a:off x="0" y="1155700"/>
            <a:ext cx="6745288" cy="1546225"/>
          </a:xfrm>
          <a:prstGeom prst="rect">
            <a:avLst/>
          </a:prstGeom>
        </p:spPr>
        <p:txBody>
          <a:bodyPr>
            <a:normAutofit/>
          </a:bodyPr>
          <a:lstStyle>
            <a:lvl1pPr defTabSz="603504">
              <a:defRPr sz="5800">
                <a:solidFill>
                  <a:srgbClr val="FFFFFF"/>
                </a:solidFill>
              </a:defRPr>
            </a:lvl1pPr>
          </a:lstStyle>
          <a:p>
            <a:r>
              <a:rPr lang="es-ES" sz="3600" dirty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¡</a:t>
            </a:r>
            <a:r>
              <a:rPr sz="3600" dirty="0" err="1" smtClean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Muchas</a:t>
            </a:r>
            <a:r>
              <a:rPr sz="3600" dirty="0" smtClean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s-ES" sz="3600" dirty="0" smtClean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g</a:t>
            </a:r>
            <a:r>
              <a:rPr sz="3600" dirty="0" err="1" smtClean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racias</a:t>
            </a:r>
            <a:r>
              <a:rPr lang="es-ES" sz="3600" dirty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!</a:t>
            </a:r>
            <a:endParaRPr sz="3600" dirty="0">
              <a:solidFill>
                <a:schemeClr val="bg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07" name="Shape 333"/>
          <p:cNvSpPr txBox="1">
            <a:spLocks noGrp="1"/>
          </p:cNvSpPr>
          <p:nvPr>
            <p:ph type="body" sz="half" idx="4294967295"/>
          </p:nvPr>
        </p:nvSpPr>
        <p:spPr>
          <a:xfrm>
            <a:off x="0" y="4273548"/>
            <a:ext cx="6665913" cy="1893891"/>
          </a:xfrm>
          <a:prstGeom prst="rect">
            <a:avLst/>
          </a:prstGeom>
        </p:spPr>
        <p:txBody>
          <a:bodyPr/>
          <a:lstStyle>
            <a:lvl1pPr>
              <a:buSzTx/>
              <a:buNone/>
              <a:defRPr sz="2000"/>
            </a:lvl1pPr>
          </a:lstStyle>
          <a:p>
            <a:r>
              <a:rPr lang="es-ES" sz="3000" dirty="0" smtClean="0">
                <a:latin typeface="Montserrat Bold"/>
                <a:ea typeface="Montserrat Bold"/>
                <a:cs typeface="Montserrat Bold"/>
                <a:sym typeface="Montserrat Bold"/>
              </a:rPr>
              <a:t>Juan Ignacio Alonso </a:t>
            </a:r>
            <a:r>
              <a:rPr lang="es-ES" sz="3000" dirty="0" err="1" smtClean="0">
                <a:latin typeface="Montserrat Bold"/>
                <a:ea typeface="Montserrat Bold"/>
                <a:cs typeface="Montserrat Bold"/>
                <a:sym typeface="Montserrat Bold"/>
              </a:rPr>
              <a:t>Montull</a:t>
            </a:r>
            <a:endParaRPr lang="es-ES" sz="3000" dirty="0" smtClean="0">
              <a:latin typeface="Montserrat Bold"/>
              <a:ea typeface="Montserrat Bold"/>
              <a:cs typeface="Montserrat Bold"/>
              <a:sym typeface="Montserrat Bold"/>
            </a:endParaRPr>
          </a:p>
          <a:p>
            <a:endParaRPr lang="es-ES" sz="3000" dirty="0" smtClean="0">
              <a:latin typeface="Montserrat Bold"/>
              <a:ea typeface="Montserrat Bold"/>
              <a:cs typeface="Montserrat Bold"/>
              <a:sym typeface="Montserrat Bold"/>
            </a:endParaRPr>
          </a:p>
          <a:p>
            <a:r>
              <a:rPr lang="es-ES" sz="3000" dirty="0" smtClean="0">
                <a:latin typeface="Montserrat Bold"/>
                <a:ea typeface="Montserrat Bold"/>
                <a:cs typeface="Montserrat Bold"/>
                <a:sym typeface="Montserrat Bold"/>
              </a:rPr>
              <a:t>jignacio.alonso.montull@gmail</a:t>
            </a:r>
            <a:r>
              <a:rPr lang="es-ES" sz="3000" dirty="0" smtClean="0">
                <a:latin typeface="Montserrat Bold"/>
                <a:ea typeface="Montserrat Bold"/>
                <a:cs typeface="Montserrat Bold"/>
                <a:sym typeface="Montserrat Bold"/>
              </a:rPr>
              <a:t>.com</a:t>
            </a:r>
            <a:endParaRPr sz="3000" dirty="0">
              <a:latin typeface="Montserrat Bold"/>
              <a:ea typeface="Montserrat Bold"/>
              <a:cs typeface="Montserrat Bold"/>
            </a:endParaRPr>
          </a:p>
        </p:txBody>
      </p:sp>
      <p:sp>
        <p:nvSpPr>
          <p:cNvPr id="108" name="Shape 334"/>
          <p:cNvSpPr/>
          <p:nvPr/>
        </p:nvSpPr>
        <p:spPr>
          <a:xfrm>
            <a:off x="813270" y="3775940"/>
            <a:ext cx="1533603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solidFill>
                  <a:srgbClr val="454F5B"/>
                </a:solidFill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Elementos</a:t>
            </a:r>
            <a:r>
              <a:rPr lang="en-US" dirty="0" smtClean="0"/>
              <a:t> </a:t>
            </a:r>
            <a:r>
              <a:rPr lang="en-US" dirty="0" err="1" smtClean="0"/>
              <a:t>genericos</a:t>
            </a:r>
            <a:r>
              <a:rPr lang="en-US" dirty="0" smtClean="0"/>
              <a:t> de la Red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199" y="1473315"/>
            <a:ext cx="7917223" cy="5094586"/>
          </a:xfrm>
        </p:spPr>
        <p:txBody>
          <a:bodyPr>
            <a:normAutofit/>
          </a:bodyPr>
          <a:lstStyle/>
          <a:p>
            <a:r>
              <a:rPr lang="es-ES" sz="2000" dirty="0" smtClean="0"/>
              <a:t>Cada terminal esta conectado a un punto de interfaz de la red. </a:t>
            </a:r>
          </a:p>
          <a:p>
            <a:endParaRPr lang="es-ES" sz="2000" dirty="0" smtClean="0"/>
          </a:p>
          <a:p>
            <a:r>
              <a:rPr lang="es-ES" sz="2000" dirty="0" smtClean="0"/>
              <a:t>Un punto de interfaz puede dar servicio a </a:t>
            </a:r>
            <a:r>
              <a:rPr lang="es-ES" sz="2000" dirty="0" err="1" smtClean="0"/>
              <a:t>multiples</a:t>
            </a:r>
            <a:r>
              <a:rPr lang="es-ES" sz="2000" dirty="0" smtClean="0"/>
              <a:t> terminales</a:t>
            </a:r>
          </a:p>
          <a:p>
            <a:endParaRPr lang="es-ES" sz="2000" dirty="0" smtClean="0"/>
          </a:p>
          <a:p>
            <a:r>
              <a:rPr lang="es-ES" sz="2000" dirty="0" smtClean="0"/>
              <a:t>Cada punto de interfaz esta conectado a un solo nodo de la red </a:t>
            </a:r>
          </a:p>
          <a:p>
            <a:endParaRPr lang="es-ES" sz="2000" dirty="0" smtClean="0"/>
          </a:p>
          <a:p>
            <a:r>
              <a:rPr lang="es-ES" sz="2000" dirty="0" smtClean="0"/>
              <a:t>La frontera de la red </a:t>
            </a:r>
            <a:r>
              <a:rPr lang="es-ES" sz="2000" dirty="0" err="1" smtClean="0"/>
              <a:t>vinene</a:t>
            </a:r>
            <a:r>
              <a:rPr lang="es-ES" sz="2000" dirty="0" smtClean="0"/>
              <a:t> definida por el conjunto de puntos de interfaz. Ellos </a:t>
            </a:r>
            <a:r>
              <a:rPr lang="es-ES" sz="2000" dirty="0" err="1" smtClean="0"/>
              <a:t>situan</a:t>
            </a:r>
            <a:r>
              <a:rPr lang="es-ES" sz="2000" dirty="0" smtClean="0"/>
              <a:t> la entrada y salida de la red.</a:t>
            </a:r>
          </a:p>
          <a:p>
            <a:endParaRPr lang="es-ES" sz="2000" dirty="0" smtClean="0"/>
          </a:p>
          <a:p>
            <a:r>
              <a:rPr lang="es-ES" sz="2000" dirty="0" smtClean="0"/>
              <a:t>LA conexión entre el terminal y el punto de interfaz puede o no pertenecer a la red</a:t>
            </a:r>
          </a:p>
          <a:p>
            <a:endParaRPr lang="es-ES" sz="2000" dirty="0" smtClean="0"/>
          </a:p>
          <a:p>
            <a:r>
              <a:rPr lang="es-ES" sz="2000" dirty="0" smtClean="0"/>
              <a:t>La red no interpreta la información. </a:t>
            </a:r>
          </a:p>
          <a:p>
            <a:endParaRPr lang="es-ES" sz="2000" dirty="0" smtClean="0"/>
          </a:p>
          <a:p>
            <a:r>
              <a:rPr lang="es-ES" sz="2000" dirty="0" smtClean="0"/>
              <a:t>La aplicación de algoritmos AI esta cambiando esta concepción y los contenidos se evalúan en los procesos de red. SEGURIDAD</a:t>
            </a:r>
            <a:endParaRPr lang="es-ES" sz="2000" dirty="0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Tipos</a:t>
            </a:r>
            <a:r>
              <a:rPr lang="en-US" dirty="0" smtClean="0"/>
              <a:t> de </a:t>
            </a:r>
            <a:r>
              <a:rPr lang="en-US" dirty="0" err="1" smtClean="0"/>
              <a:t>Redes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199" y="1473315"/>
            <a:ext cx="8204607" cy="5094586"/>
          </a:xfrm>
        </p:spPr>
        <p:txBody>
          <a:bodyPr>
            <a:normAutofit/>
          </a:bodyPr>
          <a:lstStyle/>
          <a:p>
            <a:r>
              <a:rPr lang="es-ES" sz="2000" dirty="0" smtClean="0"/>
              <a:t>Redes Conmutadas. Terminal origen y destino son conectados a </a:t>
            </a:r>
            <a:r>
              <a:rPr lang="es-ES" sz="2000" dirty="0" err="1" smtClean="0"/>
              <a:t>traves</a:t>
            </a:r>
            <a:r>
              <a:rPr lang="es-ES" sz="2000" dirty="0" smtClean="0"/>
              <a:t> de la red, mediante las </a:t>
            </a:r>
            <a:r>
              <a:rPr lang="es-ES" sz="2000" dirty="0" err="1" smtClean="0"/>
              <a:t>conmutaciónes</a:t>
            </a:r>
            <a:r>
              <a:rPr lang="es-ES" sz="2000" dirty="0" smtClean="0"/>
              <a:t> necesarias</a:t>
            </a:r>
          </a:p>
          <a:p>
            <a:endParaRPr lang="es-ES" sz="2000" dirty="0" smtClean="0"/>
          </a:p>
          <a:p>
            <a:pPr lvl="2"/>
            <a:r>
              <a:rPr lang="es-ES" sz="2000" dirty="0" smtClean="0"/>
              <a:t>	Conmutación de Circuitos</a:t>
            </a:r>
          </a:p>
          <a:p>
            <a:pPr lvl="2"/>
            <a:r>
              <a:rPr lang="es-ES" sz="2000" dirty="0" smtClean="0"/>
              <a:t>	Conmutación de Mensajes</a:t>
            </a:r>
          </a:p>
          <a:p>
            <a:pPr lvl="2"/>
            <a:r>
              <a:rPr lang="es-ES" sz="2000" dirty="0" smtClean="0"/>
              <a:t>	Conmutación de Paquetes</a:t>
            </a:r>
          </a:p>
          <a:p>
            <a:pPr lvl="2"/>
            <a:endParaRPr lang="es-ES" sz="2000" dirty="0" smtClean="0"/>
          </a:p>
          <a:p>
            <a:r>
              <a:rPr lang="es-ES" sz="2000" dirty="0" smtClean="0"/>
              <a:t> Redes de Difusión. El terminal origen envía la información al medio de transmisión y es recibida por todos los demás terminales</a:t>
            </a:r>
          </a:p>
          <a:p>
            <a:pPr lvl="6">
              <a:buSzPct val="100000"/>
            </a:pPr>
            <a:r>
              <a:rPr lang="es-ES" sz="2000" dirty="0" smtClean="0"/>
              <a:t>	</a:t>
            </a:r>
            <a:endParaRPr lang="es-ES" sz="2000" dirty="0" smtClean="0"/>
          </a:p>
          <a:p>
            <a:pPr lvl="6">
              <a:buSzPct val="100000"/>
            </a:pPr>
            <a:r>
              <a:rPr lang="es-ES" sz="2000" dirty="0" smtClean="0"/>
              <a:t>	Redes de Paquetes por Radio</a:t>
            </a:r>
          </a:p>
          <a:p>
            <a:pPr lvl="6">
              <a:buSzPct val="100000"/>
            </a:pPr>
            <a:r>
              <a:rPr lang="es-ES" sz="2000" dirty="0" smtClean="0"/>
              <a:t>	</a:t>
            </a:r>
            <a:r>
              <a:rPr lang="es-ES" sz="2000" dirty="0" smtClean="0"/>
              <a:t>Redes por </a:t>
            </a:r>
            <a:r>
              <a:rPr lang="es-ES" sz="2000" dirty="0" err="1" smtClean="0"/>
              <a:t>Satelite</a:t>
            </a:r>
            <a:endParaRPr lang="es-ES" sz="2000" dirty="0" smtClean="0"/>
          </a:p>
          <a:p>
            <a:pPr lvl="6">
              <a:buSzPct val="100000"/>
            </a:pPr>
            <a:r>
              <a:rPr lang="es-ES" sz="2000" dirty="0" smtClean="0"/>
              <a:t>	</a:t>
            </a:r>
            <a:r>
              <a:rPr lang="es-ES" sz="2000" dirty="0" smtClean="0"/>
              <a:t>Redes de </a:t>
            </a:r>
            <a:r>
              <a:rPr lang="es-ES" sz="2000" dirty="0" err="1" smtClean="0"/>
              <a:t>Area</a:t>
            </a:r>
            <a:r>
              <a:rPr lang="es-ES" sz="2000" dirty="0" smtClean="0"/>
              <a:t> Local (LAN)</a:t>
            </a:r>
          </a:p>
          <a:p>
            <a:pPr lvl="3">
              <a:buSzPct val="100000"/>
            </a:pPr>
            <a:endParaRPr lang="es-ES" sz="2000" dirty="0" smtClean="0"/>
          </a:p>
          <a:p>
            <a:pPr lvl="6">
              <a:buSzPct val="100000"/>
            </a:pPr>
            <a:endParaRPr lang="es-ES" sz="2000" dirty="0" smtClean="0"/>
          </a:p>
          <a:p>
            <a:pPr lvl="6">
              <a:buSzPct val="100000"/>
            </a:pPr>
            <a:endParaRPr lang="es-ES" sz="2000" dirty="0" smtClean="0"/>
          </a:p>
          <a:p>
            <a:pPr lvl="6">
              <a:buSzPct val="100000"/>
            </a:pPr>
            <a:endParaRPr lang="es-ES" sz="2000" dirty="0" smtClean="0"/>
          </a:p>
          <a:p>
            <a:pPr lvl="2">
              <a:buSzPct val="100000"/>
              <a:buFont typeface="Montserrat Regular"/>
              <a:buChar char="▣"/>
            </a:pPr>
            <a:endParaRPr lang="es-ES" sz="2000" dirty="0" smtClean="0"/>
          </a:p>
          <a:p>
            <a:pPr lvl="2"/>
            <a:endParaRPr lang="es-ES" sz="2000" dirty="0" smtClean="0"/>
          </a:p>
          <a:p>
            <a:pPr lvl="2"/>
            <a:endParaRPr lang="es-ES" sz="2000" dirty="0" smtClean="0"/>
          </a:p>
          <a:p>
            <a:pPr lvl="2"/>
            <a:endParaRPr lang="es-ES" sz="2000" dirty="0" smtClean="0"/>
          </a:p>
          <a:p>
            <a:pPr lvl="2"/>
            <a:endParaRPr lang="es-ES" sz="2000" dirty="0" smtClean="0"/>
          </a:p>
          <a:p>
            <a:pPr lvl="2"/>
            <a:endParaRPr lang="es-ES" sz="2000" dirty="0" smtClean="0"/>
          </a:p>
          <a:p>
            <a:pPr lvl="2"/>
            <a:endParaRPr lang="es-ES" sz="2000" dirty="0" smtClean="0"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problema</a:t>
            </a:r>
            <a:r>
              <a:rPr lang="en-US" dirty="0" smtClean="0"/>
              <a:t> de la </a:t>
            </a:r>
            <a:r>
              <a:rPr lang="en-US" dirty="0" err="1" smtClean="0"/>
              <a:t>Conmutación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78136" y="2126458"/>
            <a:ext cx="7616777" cy="4156776"/>
          </a:xfrm>
        </p:spPr>
        <p:txBody>
          <a:bodyPr>
            <a:normAutofit lnSpcReduction="10000"/>
          </a:bodyPr>
          <a:lstStyle/>
          <a:p>
            <a:r>
              <a:rPr lang="es-ES" sz="1800" dirty="0" smtClean="0"/>
              <a:t>Si tengo dos equipos necesito una línea de comunicaciones</a:t>
            </a:r>
          </a:p>
          <a:p>
            <a:endParaRPr lang="es-ES" sz="1800" dirty="0" smtClean="0"/>
          </a:p>
          <a:p>
            <a:r>
              <a:rPr lang="es-ES" sz="1800" dirty="0" smtClean="0"/>
              <a:t>Si tengo TRES equipos, cada equipo necesita DOS </a:t>
            </a:r>
            <a:r>
              <a:rPr lang="es-ES" sz="1800" dirty="0" err="1" smtClean="0"/>
              <a:t>lineas</a:t>
            </a:r>
            <a:r>
              <a:rPr lang="es-ES" sz="1800" dirty="0" smtClean="0"/>
              <a:t> de comunicaciones</a:t>
            </a:r>
          </a:p>
          <a:p>
            <a:endParaRPr lang="es-ES" sz="1800" dirty="0" smtClean="0"/>
          </a:p>
          <a:p>
            <a:r>
              <a:rPr lang="es-ES" sz="1800" dirty="0" smtClean="0"/>
              <a:t>Si tengo 4 equipos, cada uno necesita 3 </a:t>
            </a:r>
            <a:r>
              <a:rPr lang="es-ES" sz="1800" dirty="0" err="1" smtClean="0"/>
              <a:t>lineas</a:t>
            </a:r>
            <a:r>
              <a:rPr lang="es-ES" sz="1800" dirty="0" smtClean="0"/>
              <a:t> de comunicaciones</a:t>
            </a:r>
          </a:p>
          <a:p>
            <a:endParaRPr lang="es-ES" sz="1800" dirty="0" smtClean="0"/>
          </a:p>
          <a:p>
            <a:r>
              <a:rPr lang="es-ES" sz="1800" dirty="0" smtClean="0"/>
              <a:t>Si tengo N equipos, cada uno necesita N-1 </a:t>
            </a:r>
            <a:r>
              <a:rPr lang="es-ES" sz="1800" dirty="0" err="1" smtClean="0"/>
              <a:t>lineas</a:t>
            </a:r>
            <a:r>
              <a:rPr lang="es-ES" sz="1800" dirty="0" smtClean="0"/>
              <a:t> de comunicaciones</a:t>
            </a:r>
          </a:p>
          <a:p>
            <a:endParaRPr lang="es-ES" sz="1800" dirty="0" smtClean="0"/>
          </a:p>
          <a:p>
            <a:r>
              <a:rPr lang="es-ES" sz="1800" dirty="0" smtClean="0"/>
              <a:t>Para N equipos necesito:</a:t>
            </a:r>
          </a:p>
          <a:p>
            <a:endParaRPr lang="es-ES" sz="1800" dirty="0" smtClean="0"/>
          </a:p>
          <a:p>
            <a:pPr lvl="2"/>
            <a:r>
              <a:rPr lang="es-ES" sz="1800" dirty="0" smtClean="0"/>
              <a:t>	N*(N-1) </a:t>
            </a:r>
            <a:r>
              <a:rPr lang="es-ES" sz="1800" dirty="0" err="1" smtClean="0"/>
              <a:t>lineas</a:t>
            </a:r>
            <a:r>
              <a:rPr lang="es-ES" sz="1800" dirty="0" smtClean="0"/>
              <a:t> de comunicaciones</a:t>
            </a:r>
          </a:p>
          <a:p>
            <a:pPr lvl="2"/>
            <a:r>
              <a:rPr lang="es-ES" sz="1800" dirty="0" smtClean="0"/>
              <a:t>	N-1 </a:t>
            </a:r>
            <a:r>
              <a:rPr lang="es-ES" sz="1800" dirty="0" err="1" smtClean="0"/>
              <a:t>lineas</a:t>
            </a:r>
            <a:r>
              <a:rPr lang="es-ES" sz="1800" dirty="0" smtClean="0"/>
              <a:t> para cada equipo</a:t>
            </a:r>
          </a:p>
          <a:p>
            <a:pPr lvl="2"/>
            <a:r>
              <a:rPr lang="es-ES" sz="1800" dirty="0" smtClean="0"/>
              <a:t>	La complejidad del sistema crece de forma cuadratica:N</a:t>
            </a:r>
            <a:r>
              <a:rPr lang="es-ES" sz="1800" dirty="0" smtClean="0">
                <a:latin typeface="Calibri"/>
              </a:rPr>
              <a:t>^2</a:t>
            </a:r>
          </a:p>
          <a:p>
            <a:pPr lvl="2"/>
            <a:endParaRPr lang="es-ES" sz="1800" dirty="0" smtClean="0">
              <a:latin typeface="Calibri"/>
            </a:endParaRPr>
          </a:p>
          <a:p>
            <a:pPr lvl="2"/>
            <a:r>
              <a:rPr lang="es-ES" sz="1800" dirty="0" smtClean="0"/>
              <a:t>Para limitar esta situación se establecen los modelos de </a:t>
            </a:r>
            <a:r>
              <a:rPr lang="es-ES" sz="1800" dirty="0" err="1" smtClean="0"/>
              <a:t>Networking</a:t>
            </a:r>
            <a:r>
              <a:rPr lang="es-ES" sz="1800" dirty="0" smtClean="0"/>
              <a:t> </a:t>
            </a:r>
          </a:p>
          <a:p>
            <a:endParaRPr lang="en-US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61729" y="849086"/>
            <a:ext cx="2968807" cy="1328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Modelo</a:t>
            </a:r>
            <a:r>
              <a:rPr lang="en-US" dirty="0" smtClean="0"/>
              <a:t> de Switching: 3 </a:t>
            </a:r>
            <a:r>
              <a:rPr lang="en-US" dirty="0" err="1" smtClean="0"/>
              <a:t>Etapas</a:t>
            </a:r>
            <a:endParaRPr lang="en-US" dirty="0"/>
          </a:p>
        </p:txBody>
      </p:sp>
      <p:sp>
        <p:nvSpPr>
          <p:cNvPr id="5" name="4 Rectángulo"/>
          <p:cNvSpPr/>
          <p:nvPr/>
        </p:nvSpPr>
        <p:spPr>
          <a:xfrm>
            <a:off x="1544320" y="1727200"/>
            <a:ext cx="1351280" cy="731520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3921760" y="1727200"/>
            <a:ext cx="1351280" cy="731520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6451600" y="1717040"/>
            <a:ext cx="1351280" cy="731520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1178560" y="2113280"/>
            <a:ext cx="191715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n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9" name="8 CuadroTexto"/>
          <p:cNvSpPr txBox="1"/>
          <p:nvPr/>
        </p:nvSpPr>
        <p:spPr>
          <a:xfrm>
            <a:off x="3048000" y="2113280"/>
            <a:ext cx="182097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k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2011680" y="2011680"/>
            <a:ext cx="371251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nxk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1" name="10 CuadroTexto"/>
          <p:cNvSpPr txBox="1"/>
          <p:nvPr/>
        </p:nvSpPr>
        <p:spPr>
          <a:xfrm>
            <a:off x="3505200" y="2082800"/>
            <a:ext cx="371251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N/n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2" name="11 CuadroTexto"/>
          <p:cNvSpPr txBox="1"/>
          <p:nvPr/>
        </p:nvSpPr>
        <p:spPr>
          <a:xfrm>
            <a:off x="5303520" y="2123440"/>
            <a:ext cx="371251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N/n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3" name="12 CuadroTexto"/>
          <p:cNvSpPr txBox="1"/>
          <p:nvPr/>
        </p:nvSpPr>
        <p:spPr>
          <a:xfrm>
            <a:off x="6146800" y="2174240"/>
            <a:ext cx="182097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k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4" name="13 CuadroTexto"/>
          <p:cNvSpPr txBox="1"/>
          <p:nvPr/>
        </p:nvSpPr>
        <p:spPr>
          <a:xfrm>
            <a:off x="7904480" y="2174240"/>
            <a:ext cx="191715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n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5" name="14 Rectángulo"/>
          <p:cNvSpPr/>
          <p:nvPr/>
        </p:nvSpPr>
        <p:spPr>
          <a:xfrm>
            <a:off x="1635760" y="4328160"/>
            <a:ext cx="1351280" cy="731520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6" name="15 Rectángulo"/>
          <p:cNvSpPr/>
          <p:nvPr/>
        </p:nvSpPr>
        <p:spPr>
          <a:xfrm>
            <a:off x="3992880" y="4328160"/>
            <a:ext cx="1351280" cy="731520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7" name="16 Rectángulo"/>
          <p:cNvSpPr/>
          <p:nvPr/>
        </p:nvSpPr>
        <p:spPr>
          <a:xfrm>
            <a:off x="6522720" y="4318000"/>
            <a:ext cx="1351280" cy="731520"/>
          </a:xfrm>
          <a:prstGeom prst="rect">
            <a:avLst/>
          </a:prstGeom>
          <a:solidFill>
            <a:srgbClr val="FFFFFF"/>
          </a:solidFill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8" name="17 CuadroTexto"/>
          <p:cNvSpPr txBox="1"/>
          <p:nvPr/>
        </p:nvSpPr>
        <p:spPr>
          <a:xfrm>
            <a:off x="1249680" y="4714240"/>
            <a:ext cx="191715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n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3119120" y="4714240"/>
            <a:ext cx="182097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k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20" name="19 CuadroTexto"/>
          <p:cNvSpPr txBox="1"/>
          <p:nvPr/>
        </p:nvSpPr>
        <p:spPr>
          <a:xfrm>
            <a:off x="2082800" y="4612640"/>
            <a:ext cx="371251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nxk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3576320" y="4683760"/>
            <a:ext cx="371251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N/n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22" name="21 CuadroTexto"/>
          <p:cNvSpPr txBox="1"/>
          <p:nvPr/>
        </p:nvSpPr>
        <p:spPr>
          <a:xfrm>
            <a:off x="5374640" y="4724400"/>
            <a:ext cx="371251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N/n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6217920" y="4775200"/>
            <a:ext cx="182097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k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24" name="23 CuadroTexto"/>
          <p:cNvSpPr txBox="1"/>
          <p:nvPr/>
        </p:nvSpPr>
        <p:spPr>
          <a:xfrm>
            <a:off x="7975600" y="4775200"/>
            <a:ext cx="191715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n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4145280" y="2062480"/>
            <a:ext cx="839328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N/n x N/n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26" name="25 CuadroTexto"/>
          <p:cNvSpPr txBox="1"/>
          <p:nvPr/>
        </p:nvSpPr>
        <p:spPr>
          <a:xfrm>
            <a:off x="4287520" y="4653280"/>
            <a:ext cx="839328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N/n x N/n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7010400" y="4673600"/>
            <a:ext cx="371251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err="1" smtClean="0"/>
              <a:t>k</a:t>
            </a:r>
            <a:r>
              <a:rPr kumimoji="0" lang="en-US" sz="14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xn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28" name="27 CuadroTexto"/>
          <p:cNvSpPr txBox="1"/>
          <p:nvPr/>
        </p:nvSpPr>
        <p:spPr>
          <a:xfrm>
            <a:off x="6918960" y="2052320"/>
            <a:ext cx="371251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err="1" smtClean="0"/>
              <a:t>k</a:t>
            </a:r>
            <a:r>
              <a:rPr kumimoji="0" lang="en-US" sz="14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xn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477520" y="3230880"/>
            <a:ext cx="967569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N </a:t>
            </a:r>
            <a:r>
              <a:rPr kumimoji="0" lang="en-US" sz="14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entradas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7863840" y="3068320"/>
            <a:ext cx="829710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N </a:t>
            </a:r>
            <a:r>
              <a:rPr kumimoji="0" lang="en-US" sz="14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salidas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335742" y="5438602"/>
            <a:ext cx="8169861" cy="9541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E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Al ser k&lt;N/n  la primera etapa concentra, la segunda  distribuye y la tercera concentra.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E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 La gran ventaja es que se reduce el numero d </a:t>
            </a:r>
            <a:r>
              <a:rPr kumimoji="0" lang="es-ES" sz="14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epuntos</a:t>
            </a:r>
            <a:r>
              <a:rPr kumimoji="0" lang="es-E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 de cruce y existe mas de una alternativa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s-ES" dirty="0" smtClean="0"/>
              <a:t>Para unir entrada y salida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s-E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Si k=2n-1 no se bloquea el modelo de </a:t>
            </a:r>
            <a:r>
              <a:rPr kumimoji="0" lang="es-ES" sz="14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conmutacion</a:t>
            </a:r>
            <a:r>
              <a:rPr kumimoji="0" lang="es-E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 y el</a:t>
            </a:r>
            <a:r>
              <a:rPr kumimoji="0" lang="es-ES" sz="14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 </a:t>
            </a:r>
            <a:r>
              <a:rPr kumimoji="0" lang="es-ES" sz="1400" b="0" i="0" u="none" strike="noStrike" cap="none" spc="0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nuemro</a:t>
            </a:r>
            <a:r>
              <a:rPr kumimoji="0" lang="es-ES" sz="1400" b="0" i="0" u="none" strike="noStrike" cap="none" spc="0" normalizeH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 de puntos de cruce</a:t>
            </a:r>
            <a:r>
              <a:rPr kumimoji="0" lang="es-E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 </a:t>
            </a:r>
            <a:r>
              <a:rPr kumimoji="0" lang="es-ES" sz="1400" b="0" i="0" u="none" strike="noStrike" cap="none" spc="0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Nx</a:t>
            </a:r>
            <a:r>
              <a:rPr kumimoji="0" lang="es-E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=4NSQRT(2N)</a:t>
            </a:r>
            <a:endParaRPr kumimoji="0" lang="es-E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cxnSp>
        <p:nvCxnSpPr>
          <p:cNvPr id="33" name="32 Conector recto"/>
          <p:cNvCxnSpPr>
            <a:stCxn id="5" idx="3"/>
            <a:endCxn id="6" idx="1"/>
          </p:cNvCxnSpPr>
          <p:nvPr/>
        </p:nvCxnSpPr>
        <p:spPr>
          <a:xfrm>
            <a:off x="2895600" y="2092960"/>
            <a:ext cx="1026160" cy="1588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5" name="34 Conector recto"/>
          <p:cNvCxnSpPr>
            <a:stCxn id="5" idx="3"/>
            <a:endCxn id="16" idx="1"/>
          </p:cNvCxnSpPr>
          <p:nvPr/>
        </p:nvCxnSpPr>
        <p:spPr>
          <a:xfrm>
            <a:off x="2895600" y="2092960"/>
            <a:ext cx="1097280" cy="2600960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38" name="37 Conector recto"/>
          <p:cNvCxnSpPr>
            <a:stCxn id="15" idx="3"/>
            <a:endCxn id="6" idx="1"/>
          </p:cNvCxnSpPr>
          <p:nvPr/>
        </p:nvCxnSpPr>
        <p:spPr>
          <a:xfrm flipV="1">
            <a:off x="2987040" y="2092960"/>
            <a:ext cx="934720" cy="2600960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0" name="39 Conector recto"/>
          <p:cNvCxnSpPr>
            <a:stCxn id="15" idx="3"/>
            <a:endCxn id="16" idx="1"/>
          </p:cNvCxnSpPr>
          <p:nvPr/>
        </p:nvCxnSpPr>
        <p:spPr>
          <a:xfrm>
            <a:off x="2987040" y="4693920"/>
            <a:ext cx="1005840" cy="1588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2" name="41 Conector recto"/>
          <p:cNvCxnSpPr>
            <a:stCxn id="6" idx="3"/>
            <a:endCxn id="7" idx="1"/>
          </p:cNvCxnSpPr>
          <p:nvPr/>
        </p:nvCxnSpPr>
        <p:spPr>
          <a:xfrm flipV="1">
            <a:off x="5273040" y="2082800"/>
            <a:ext cx="1178560" cy="10160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4" name="43 Conector recto"/>
          <p:cNvCxnSpPr>
            <a:stCxn id="6" idx="3"/>
            <a:endCxn id="17" idx="1"/>
          </p:cNvCxnSpPr>
          <p:nvPr/>
        </p:nvCxnSpPr>
        <p:spPr>
          <a:xfrm>
            <a:off x="5273040" y="2092960"/>
            <a:ext cx="1249680" cy="2590800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6" name="45 Conector recto"/>
          <p:cNvCxnSpPr>
            <a:stCxn id="16" idx="3"/>
            <a:endCxn id="7" idx="1"/>
          </p:cNvCxnSpPr>
          <p:nvPr/>
        </p:nvCxnSpPr>
        <p:spPr>
          <a:xfrm flipV="1">
            <a:off x="5344160" y="2082800"/>
            <a:ext cx="1107440" cy="2611120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8" name="47 Conector recto"/>
          <p:cNvCxnSpPr>
            <a:endCxn id="17" idx="1"/>
          </p:cNvCxnSpPr>
          <p:nvPr/>
        </p:nvCxnSpPr>
        <p:spPr>
          <a:xfrm flipV="1">
            <a:off x="5392882" y="4683760"/>
            <a:ext cx="1129838" cy="2540"/>
          </a:xfrm>
          <a:prstGeom prst="line">
            <a:avLst/>
          </a:prstGeom>
          <a:noFill/>
          <a:ln w="25400" cap="flat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Redes</a:t>
            </a:r>
            <a:r>
              <a:rPr lang="en-US" sz="2400" dirty="0" smtClean="0"/>
              <a:t> </a:t>
            </a:r>
            <a:r>
              <a:rPr lang="en-US" sz="2400" dirty="0" err="1" smtClean="0"/>
              <a:t>Datagrama:Circuios</a:t>
            </a:r>
            <a:r>
              <a:rPr lang="en-US" sz="2400" dirty="0" smtClean="0"/>
              <a:t> </a:t>
            </a:r>
            <a:r>
              <a:rPr lang="en-US" sz="2400" dirty="0" err="1" smtClean="0"/>
              <a:t>Virtuales</a:t>
            </a:r>
            <a:r>
              <a:rPr lang="en-US" sz="2400" dirty="0" smtClean="0"/>
              <a:t> y </a:t>
            </a:r>
            <a:r>
              <a:rPr lang="en-US" sz="2400" dirty="0" err="1" smtClean="0"/>
              <a:t>Datagramas</a:t>
            </a:r>
            <a:endParaRPr lang="en-US" sz="2400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457120" cy="5094586"/>
          </a:xfrm>
        </p:spPr>
        <p:txBody>
          <a:bodyPr>
            <a:normAutofit/>
          </a:bodyPr>
          <a:lstStyle/>
          <a:p>
            <a:pPr lvl="2">
              <a:buFont typeface="Arial" pitchFamily="34" charset="0"/>
              <a:buChar char="•"/>
            </a:pPr>
            <a:r>
              <a:rPr lang="es-ES" sz="2000" dirty="0" smtClean="0"/>
              <a:t>Datagrama: Cada Paquete se trata de forma individual</a:t>
            </a:r>
          </a:p>
          <a:p>
            <a:pPr lvl="2">
              <a:buFont typeface="Arial" pitchFamily="34" charset="0"/>
              <a:buChar char="•"/>
            </a:pPr>
            <a:endParaRPr lang="es-ES" sz="2000" dirty="0" smtClean="0"/>
          </a:p>
          <a:p>
            <a:pPr lvl="2">
              <a:buFont typeface="Arial" pitchFamily="34" charset="0"/>
              <a:buChar char="•"/>
            </a:pPr>
            <a:r>
              <a:rPr lang="es-ES" sz="2000" dirty="0" smtClean="0"/>
              <a:t>Circuito Virtual: primero se establece el circuito y luego todos pos paquetes van por ese mismo circuito</a:t>
            </a:r>
          </a:p>
          <a:p>
            <a:pPr lvl="2">
              <a:buFont typeface="Arial" pitchFamily="34" charset="0"/>
              <a:buChar char="•"/>
            </a:pPr>
            <a:endParaRPr lang="es-ES" sz="2000" dirty="0" smtClean="0"/>
          </a:p>
          <a:p>
            <a:pPr lvl="2">
              <a:buFont typeface="Arial" pitchFamily="34" charset="0"/>
              <a:buChar char="•"/>
            </a:pPr>
            <a:r>
              <a:rPr lang="es-ES" sz="2000" dirty="0" smtClean="0"/>
              <a:t>Dependiendo del modo, los paquetes pueden desordenarse y deben ser procesados</a:t>
            </a:r>
          </a:p>
          <a:p>
            <a:pPr lvl="2">
              <a:buFont typeface="Arial" pitchFamily="34" charset="0"/>
              <a:buChar char="•"/>
            </a:pPr>
            <a:endParaRPr lang="es-ES" sz="2000" dirty="0" smtClean="0"/>
          </a:p>
          <a:p>
            <a:pPr lvl="2">
              <a:buFont typeface="Arial" pitchFamily="34" charset="0"/>
              <a:buChar char="•"/>
            </a:pPr>
            <a:r>
              <a:rPr lang="es-ES" sz="2000" dirty="0" smtClean="0"/>
              <a:t>Las redes DATAGRAMA son muy robustas por tener </a:t>
            </a:r>
            <a:r>
              <a:rPr lang="es-ES" sz="2000" dirty="0" err="1" smtClean="0"/>
              <a:t>multiples</a:t>
            </a:r>
            <a:r>
              <a:rPr lang="es-ES" sz="2000" dirty="0" smtClean="0"/>
              <a:t> caminos redundantes</a:t>
            </a:r>
          </a:p>
          <a:p>
            <a:pPr lvl="2">
              <a:buFont typeface="Arial" pitchFamily="34" charset="0"/>
              <a:buChar char="•"/>
            </a:pPr>
            <a:endParaRPr lang="es-ES" sz="2000" dirty="0" smtClean="0"/>
          </a:p>
          <a:p>
            <a:pPr lvl="2">
              <a:buFont typeface="Arial" pitchFamily="34" charset="0"/>
              <a:buChar char="•"/>
            </a:pPr>
            <a:r>
              <a:rPr lang="es-ES" sz="2000" dirty="0" smtClean="0"/>
              <a:t>Los terminales que utilizan circuitos virtuales son mas simples y por tanto mas baratos</a:t>
            </a:r>
            <a:endParaRPr lang="es-ES" sz="2000" dirty="0"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Encaminameinto</a:t>
            </a:r>
            <a:r>
              <a:rPr lang="en-US" dirty="0" smtClean="0"/>
              <a:t> de </a:t>
            </a:r>
            <a:r>
              <a:rPr lang="en-US" dirty="0" err="1" smtClean="0"/>
              <a:t>Paquetes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579040" cy="5094586"/>
          </a:xfrm>
        </p:spPr>
        <p:txBody>
          <a:bodyPr>
            <a:normAutofit/>
          </a:bodyPr>
          <a:lstStyle/>
          <a:p>
            <a:r>
              <a:rPr lang="es-ES" sz="2000" dirty="0" err="1" smtClean="0"/>
              <a:t>Encaminameinto</a:t>
            </a:r>
            <a:r>
              <a:rPr lang="es-ES" sz="2000" dirty="0" smtClean="0"/>
              <a:t> fijo: se obtiene una ruta para cada combinación origen-destino: Directorio de rutas posibles</a:t>
            </a:r>
          </a:p>
          <a:p>
            <a:endParaRPr lang="es-ES" sz="2000" dirty="0" smtClean="0"/>
          </a:p>
          <a:p>
            <a:r>
              <a:rPr lang="es-ES" sz="2000" dirty="0" smtClean="0"/>
              <a:t>Modelo de inundación: se trasmite todo por todos los caminos. Mecanismo de “fuerza bruta” usado en difusión pero no en conmutación de paquetes</a:t>
            </a:r>
          </a:p>
          <a:p>
            <a:endParaRPr lang="es-ES" sz="2000" dirty="0" smtClean="0"/>
          </a:p>
          <a:p>
            <a:r>
              <a:rPr lang="es-ES" sz="2000" dirty="0" smtClean="0"/>
              <a:t>Encaminamiento aleatorio. Cada paquete va por un camino según una distribución de probabilidad aleatoria</a:t>
            </a:r>
          </a:p>
          <a:p>
            <a:endParaRPr lang="es-ES" sz="2000" dirty="0" smtClean="0"/>
          </a:p>
          <a:p>
            <a:r>
              <a:rPr lang="es-ES" sz="2000" dirty="0" smtClean="0"/>
              <a:t>Encaminamiento Adaptativo. Adaptaciones aisladas, distribuidas o centralizadas, de acuerdo al modelo de red.</a:t>
            </a:r>
          </a:p>
          <a:p>
            <a:endParaRPr lang="es-ES" sz="2000" dirty="0" smtClean="0"/>
          </a:p>
          <a:p>
            <a:endParaRPr lang="es-ES" sz="2000" dirty="0"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Parametros</a:t>
            </a:r>
            <a:r>
              <a:rPr lang="en-US" dirty="0" smtClean="0"/>
              <a:t> de Red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680640" cy="5094586"/>
          </a:xfrm>
        </p:spPr>
        <p:txBody>
          <a:bodyPr>
            <a:normAutofit/>
          </a:bodyPr>
          <a:lstStyle/>
          <a:p>
            <a:r>
              <a:rPr lang="es-ES" sz="2000" dirty="0" smtClean="0"/>
              <a:t>S: Rendimiento de la Red (velocidad binaria realmente trasmitida y normalizada al ancho de banda)</a:t>
            </a:r>
          </a:p>
          <a:p>
            <a:endParaRPr lang="es-ES" sz="2000" dirty="0" smtClean="0"/>
          </a:p>
          <a:p>
            <a:r>
              <a:rPr lang="es-ES" sz="2000" dirty="0" smtClean="0"/>
              <a:t>G: velocidad binaria ofrecida a la red para su transmisión. Trafico ofrecido</a:t>
            </a:r>
          </a:p>
          <a:p>
            <a:endParaRPr lang="es-ES" sz="2000" dirty="0" smtClean="0"/>
          </a:p>
          <a:p>
            <a:r>
              <a:rPr lang="es-ES" sz="2000" dirty="0" smtClean="0"/>
              <a:t>I: velocidad binaria ofrecida por las estaciones conectadas a la red</a:t>
            </a:r>
          </a:p>
          <a:p>
            <a:endParaRPr lang="es-ES" sz="2000" dirty="0" smtClean="0"/>
          </a:p>
          <a:p>
            <a:r>
              <a:rPr lang="es-ES" sz="2000" dirty="0" smtClean="0"/>
              <a:t>D: retardo de transmisión. </a:t>
            </a:r>
            <a:r>
              <a:rPr lang="es-ES" sz="2000" dirty="0" err="1" smtClean="0"/>
              <a:t>Teimpo</a:t>
            </a:r>
            <a:r>
              <a:rPr lang="es-ES" sz="2000" dirty="0" smtClean="0"/>
              <a:t> entre emisión y correcta recepción de un paquete</a:t>
            </a:r>
          </a:p>
          <a:p>
            <a:endParaRPr lang="es-ES" sz="2000" dirty="0" smtClean="0"/>
          </a:p>
          <a:p>
            <a:pPr>
              <a:buNone/>
            </a:pPr>
            <a:r>
              <a:rPr lang="es-ES" sz="2000" dirty="0" err="1" smtClean="0"/>
              <a:t>Segun</a:t>
            </a:r>
            <a:r>
              <a:rPr lang="es-ES" sz="2000" dirty="0" smtClean="0"/>
              <a:t> estos </a:t>
            </a:r>
            <a:r>
              <a:rPr lang="es-ES" sz="2000" dirty="0" err="1" smtClean="0"/>
              <a:t>parametros</a:t>
            </a:r>
            <a:r>
              <a:rPr lang="es-ES" sz="2000" dirty="0" smtClean="0"/>
              <a:t> se calculan de forma </a:t>
            </a:r>
            <a:r>
              <a:rPr lang="es-ES" sz="2000" dirty="0" err="1" smtClean="0"/>
              <a:t>matematica</a:t>
            </a:r>
            <a:r>
              <a:rPr lang="es-ES" sz="2000" dirty="0" smtClean="0"/>
              <a:t> los diferentes </a:t>
            </a:r>
            <a:r>
              <a:rPr lang="es-ES" sz="2000" dirty="0" err="1" smtClean="0"/>
              <a:t>parametros</a:t>
            </a:r>
            <a:r>
              <a:rPr lang="es-ES" sz="2000" dirty="0" smtClean="0"/>
              <a:t> para los diferente modelos de red.</a:t>
            </a:r>
            <a:endParaRPr lang="es-ES" sz="2000"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Desdemona template">
  <a:themeElements>
    <a:clrScheme name="Desdemona templa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0000FF"/>
      </a:hlink>
      <a:folHlink>
        <a:srgbClr val="FF00FF"/>
      </a:folHlink>
    </a:clrScheme>
    <a:fontScheme name="Desdemona templat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Desdemona 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sdemona template">
  <a:themeElements>
    <a:clrScheme name="Desdemona templa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0000FF"/>
      </a:hlink>
      <a:folHlink>
        <a:srgbClr val="FF00FF"/>
      </a:folHlink>
    </a:clrScheme>
    <a:fontScheme name="Desdemona templat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Desdemona 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</TotalTime>
  <Words>886</Words>
  <Application>Microsoft Office PowerPoint</Application>
  <PresentationFormat>Presentación en pantalla (4:3)</PresentationFormat>
  <Paragraphs>249</Paragraphs>
  <Slides>26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27" baseType="lpstr">
      <vt:lpstr>Desdemona template</vt:lpstr>
      <vt:lpstr>Networking.2 Redes y Topologia</vt:lpstr>
      <vt:lpstr>Redes y Topologia</vt:lpstr>
      <vt:lpstr>Elementos genericos de la Red</vt:lpstr>
      <vt:lpstr>Tipos de Redes</vt:lpstr>
      <vt:lpstr>El problema de la Conmutación</vt:lpstr>
      <vt:lpstr>Modelo de Switching: 3 Etapas</vt:lpstr>
      <vt:lpstr>Redes Datagrama:Circuios Virtuales y Datagramas</vt:lpstr>
      <vt:lpstr>Encaminameinto de Paquetes</vt:lpstr>
      <vt:lpstr>Parametros de Red</vt:lpstr>
      <vt:lpstr>Rendimiento de Redes</vt:lpstr>
      <vt:lpstr>CSMA: diferentes modos</vt:lpstr>
      <vt:lpstr>CSMA: diferentes modos</vt:lpstr>
      <vt:lpstr>CSMA: diferentes modos</vt:lpstr>
      <vt:lpstr>REDES LAN</vt:lpstr>
      <vt:lpstr>Topologia de Redes</vt:lpstr>
      <vt:lpstr>LAN: Protocolos</vt:lpstr>
      <vt:lpstr>CODIGO TOKEN</vt:lpstr>
      <vt:lpstr>Topologia Jerarquica</vt:lpstr>
      <vt:lpstr>Introduccion:Modelo OSI </vt:lpstr>
      <vt:lpstr>Direcciones MAC</vt:lpstr>
      <vt:lpstr>Especificaciones y Estandares</vt:lpstr>
      <vt:lpstr>Introduccion: Ethernet</vt:lpstr>
      <vt:lpstr>Variantes y Cableados</vt:lpstr>
      <vt:lpstr>IEEE802.3x</vt:lpstr>
      <vt:lpstr>Encapsulamiento de Mensajes</vt:lpstr>
      <vt:lpstr>¡Muchas gracias!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4 Management and Operations: S1: Underpinning Management Theories</dc:title>
  <dc:creator>Administrador</dc:creator>
  <cp:lastModifiedBy>Administrador</cp:lastModifiedBy>
  <cp:revision>22</cp:revision>
  <dcterms:modified xsi:type="dcterms:W3CDTF">2021-02-24T17:39:07Z</dcterms:modified>
</cp:coreProperties>
</file>